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Roboto Thin"/>
      <p:regular r:id="rId99"/>
      <p:bold r:id="rId100"/>
      <p:italic r:id="rId101"/>
      <p:boldItalic r:id="rId102"/>
    </p:embeddedFont>
    <p:embeddedFont>
      <p:font typeface="Roboto Medium"/>
      <p:regular r:id="rId103"/>
      <p:bold r:id="rId104"/>
      <p:italic r:id="rId105"/>
      <p:boldItalic r:id="rId106"/>
    </p:embeddedFont>
    <p:embeddedFont>
      <p:font typeface="Roboto"/>
      <p:regular r:id="rId107"/>
      <p:bold r:id="rId108"/>
      <p:italic r:id="rId109"/>
      <p:boldItalic r:id="rId110"/>
    </p:embeddedFont>
    <p:embeddedFont>
      <p:font typeface="Inconsolata"/>
      <p:regular r:id="rId111"/>
      <p:bold r:id="rId112"/>
    </p:embeddedFont>
    <p:embeddedFont>
      <p:font typeface="Roboto Light"/>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5A61965-A3D1-4717-9202-E586F461C878}">
  <a:tblStyle styleId="{D5A61965-A3D1-4717-9202-E586F461C8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1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RobotoThin-boldItalic.fntdata"/><Relationship Id="rId101" Type="http://schemas.openxmlformats.org/officeDocument/2006/relationships/font" Target="fonts/RobotoThin-italic.fntdata"/><Relationship Id="rId100" Type="http://schemas.openxmlformats.org/officeDocument/2006/relationships/font" Target="fonts/RobotoThin-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obotoThin-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6" Type="http://schemas.openxmlformats.org/officeDocument/2006/relationships/font" Target="fonts/RobotoLight-boldItalic.fntdata"/><Relationship Id="rId115" Type="http://schemas.openxmlformats.org/officeDocument/2006/relationships/font" Target="fonts/RobotoLight-italic.fntdata"/><Relationship Id="rId15" Type="http://schemas.openxmlformats.org/officeDocument/2006/relationships/slide" Target="slides/slide8.xml"/><Relationship Id="rId110" Type="http://schemas.openxmlformats.org/officeDocument/2006/relationships/font" Target="fonts/Robot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Light-bold.fntdata"/><Relationship Id="rId18" Type="http://schemas.openxmlformats.org/officeDocument/2006/relationships/slide" Target="slides/slide11.xml"/><Relationship Id="rId113" Type="http://schemas.openxmlformats.org/officeDocument/2006/relationships/font" Target="fonts/RobotoLight-regular.fntdata"/><Relationship Id="rId112" Type="http://schemas.openxmlformats.org/officeDocument/2006/relationships/font" Target="fonts/Inconsolata-bold.fntdata"/><Relationship Id="rId111" Type="http://schemas.openxmlformats.org/officeDocument/2006/relationships/font" Target="fonts/Inconsolat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06ab4c8e3_2_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406ab4c8e3_2_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406ab4c8e3_2_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06ab4c8e3_2_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26" name="Google Shape;1126;g406ab4c8e3_2_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406ab4c8e3_2_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3" name="Google Shape;1133;g406ab4c8e3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406ab4c8e3_2_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g406ab4c8e3_2_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1" name="Google Shape;1141;g406ab4c8e3_2_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406ab4c8e3_2_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406ab4c8e3_2_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9" name="Google Shape;1149;g406ab4c8e3_2_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06ab4c8e3_2_1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406ab4c8e3_2_1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9" name="Google Shape;1159;g406ab4c8e3_2_1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06ab4c8e3_2_1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406ab4c8e3_2_1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0" name="Google Shape;1170;g406ab4c8e3_2_1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4c573953b3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4c573953b3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4c573953b3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4c573953b3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ed8686b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4ed8686b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4f9936532_0_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12" name="Google Shape;1212;g54f9936532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406ab4c8e3_2_3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shutterstock_318903803</a:t>
            </a:r>
            <a:endParaRPr/>
          </a:p>
        </p:txBody>
      </p:sp>
      <p:sp>
        <p:nvSpPr>
          <p:cNvPr id="1058" name="Google Shape;1058;g406ab4c8e3_2_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06ab4c8e3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g406ab4c8e3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3" name="Google Shape;1233;g406ab4c8e3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ab4c8e3_2_1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ab4c8e3_2_1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ab4c8e3_2_1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06ab4c8e3_2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46" name="Google Shape;1246;g406ab4c8e3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06ab4c8e3_2_1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2" name="Google Shape;1252;g406ab4c8e3_2_1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06ab4c8e3_2_1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8" name="Google Shape;1258;g406ab4c8e3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406ab4c8e3_2_16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66" name="Google Shape;1266;g406ab4c8e3_2_16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406ab4c8e3_2_17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76" name="Google Shape;1276;g406ab4c8e3_2_17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06ab4c8e3_2_1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92" name="Google Shape;1292;g406ab4c8e3_2_1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06ab4c8e3_2_1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0" name="Google Shape;1300;g406ab4c8e3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4c573953b3_0_223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8" name="Google Shape;1308;g4c573953b3_0_223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406ab4c8e3_2_4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shutterstock_443777587</a:t>
            </a:r>
            <a:endParaRPr/>
          </a:p>
        </p:txBody>
      </p:sp>
      <p:sp>
        <p:nvSpPr>
          <p:cNvPr id="1064" name="Google Shape;1064;g406ab4c8e3_2_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406ab4c8e3_2_1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26" name="Google Shape;1326;g406ab4c8e3_2_1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406ab4c8e3_2_19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3" name="Google Shape;1333;g406ab4c8e3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406ab4c8e3_2_20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9" name="Google Shape;1339;g406ab4c8e3_2_2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c573953b3_0_226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0" name="Google Shape;1350;g4c573953b3_0_226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4c573953b3_0_228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7" name="Google Shape;1357;g4c573953b3_0_228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4c573953b3_0_22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366" name="Google Shape;1366;g4c573953b3_0_22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c573953b3_0_231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74" name="Google Shape;1374;g4c573953b3_0_231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406ab4c8e3_2_27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81" name="Google Shape;1381;g406ab4c8e3_2_2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406ab4c8e3_2_2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Google Shape;1389;g406ab4c8e3_2_2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390" name="Google Shape;1390;g406ab4c8e3_2_2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d6c27cb11_0_10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g4d6c27cb11_0_10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02" name="Google Shape;1402;g4d6c27cb11_0_10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06ab4c8e3_2_4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shutterstock_333221423</a:t>
            </a:r>
            <a:endParaRPr/>
          </a:p>
        </p:txBody>
      </p:sp>
      <p:sp>
        <p:nvSpPr>
          <p:cNvPr id="1070" name="Google Shape;1070;g406ab4c8e3_2_4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4d6c27cb11_0_12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g4d6c27cb11_0_1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16" name="Google Shape;1416;g4d6c27cb11_0_1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4d6c27cb11_0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34" name="Google Shape;1434;g4d6c27cb11_0_14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4c573953b3_0_231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42" name="Google Shape;1442;g4c573953b3_0_23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4c573953b3_0_232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53" name="Google Shape;1453;g4c573953b3_0_23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4c573953b3_0_23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66" name="Google Shape;1466;g4c573953b3_0_237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4c573953b3_0_24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84" name="Google Shape;1484;g4c573953b3_0_240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d6c27cb11_0_15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95" name="Google Shape;1495;g4d6c27cb11_0_15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4d6c27cb1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4d6c27cb1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4d6c27cb11_0_47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11" name="Google Shape;1511;g4d6c27cb11_0_47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4d6c27cb1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4d6c27cb1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ab4c8e3_2_5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77" name="Google Shape;1077;g406ab4c8e3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4d6c27cb1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4d6c27cb1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4d6c27cb1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4d6c27cb1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4d6c27cb1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4d6c27cb1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4d6c27cb1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4d6c27cb1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Google Shape;1572;g406ab4c8e3_2_48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3" name="Google Shape;1573;g406ab4c8e3_2_48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74" name="Google Shape;1574;g406ab4c8e3_2_48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406ab4c8e3_2_4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1" name="Google Shape;1581;g406ab4c8e3_2_4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406ab4c8e3_2_4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7" name="Google Shape;1587;g406ab4c8e3_2_4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d6c27cb11_0_18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4d6c27cb11_0_1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94" name="Google Shape;1594;g4d6c27cb11_0_1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06ab4c8e3_2_50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5" name="Google Shape;1605;g406ab4c8e3_2_5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406ab4c8e3_2_51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14" name="Google Shape;1614;g406ab4c8e3_2_5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06ab4c8e3_2_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406ab4c8e3_2_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4" name="Google Shape;1084;g406ab4c8e3_2_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4d6c27cb1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4d6c27cb1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4ed8686b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4ed8686b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06ab4c8e3_2_5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45" name="Google Shape;1645;g406ab4c8e3_2_5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406ab4c8e3_2_53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68" name="Google Shape;1668;g406ab4c8e3_2_5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406ab4c8e3_2_5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74" name="Google Shape;1674;g406ab4c8e3_2_5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06ab4c8e3_2_54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0" name="Google Shape;1680;g406ab4c8e3_2_54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406ab4c8e3_2_5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8" name="Google Shape;1688;g406ab4c8e3_2_5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06ab4c8e3_2_5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97" name="Google Shape;1697;g406ab4c8e3_2_5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06ab4c8e3_2_5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05" name="Google Shape;1705;g406ab4c8e3_2_5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406ab4c8e3_2_57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13" name="Google Shape;1713;g406ab4c8e3_2_5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c573953b3_0_202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91" name="Google Shape;1091;g4c573953b3_0_202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4ed8686b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4ed8686b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g4fa54ed3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4fa54ed3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406ab4c8e3_2_58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61" name="Google Shape;1761;g406ab4c8e3_2_5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406ab4c8e3_2_58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0" name="Google Shape;1770;g406ab4c8e3_2_58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406ab4c8e3_2_5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6" name="Google Shape;1776;g406ab4c8e3_2_5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g4ed8686b0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4ed8686b0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7" name="Shape 1787"/>
        <p:cNvGrpSpPr/>
        <p:nvPr/>
      </p:nvGrpSpPr>
      <p:grpSpPr>
        <a:xfrm>
          <a:off x="0" y="0"/>
          <a:ext cx="0" cy="0"/>
          <a:chOff x="0" y="0"/>
          <a:chExt cx="0" cy="0"/>
        </a:xfrm>
      </p:grpSpPr>
      <p:sp>
        <p:nvSpPr>
          <p:cNvPr id="1788" name="Google Shape;1788;g4ed8686b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4ed8686b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g510f07db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510f07db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9" name="Shape 1819"/>
        <p:cNvGrpSpPr/>
        <p:nvPr/>
      </p:nvGrpSpPr>
      <p:grpSpPr>
        <a:xfrm>
          <a:off x="0" y="0"/>
          <a:ext cx="0" cy="0"/>
          <a:chOff x="0" y="0"/>
          <a:chExt cx="0" cy="0"/>
        </a:xfrm>
      </p:grpSpPr>
      <p:sp>
        <p:nvSpPr>
          <p:cNvPr id="1820" name="Google Shape;1820;g4fa54ed3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4fa54ed3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406ab4c8e3_2_61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2" name="Google Shape;1832;g406ab4c8e3_2_6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406ab4c8e3_2_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13" name="Google Shape;1113;g406ab4c8e3_2_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406ab4c8e3_2_61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8" name="Google Shape;1838;g406ab4c8e3_2_6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g406ab4c8e3_2_62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44" name="Google Shape;1844;g406ab4c8e3_2_6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406ab4c8e3_2_62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50" name="Google Shape;1850;g406ab4c8e3_2_6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406ab4c8e3_2_6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1" name="Google Shape;1861;g406ab4c8e3_2_6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406ab4c8e3_2_6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7" name="Google Shape;1867;g406ab4c8e3_2_6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g406ab4c8e3_2_6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76" name="Google Shape;1876;g406ab4c8e3_2_6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406ab4c8e3_2_65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83" name="Google Shape;1883;g406ab4c8e3_2_65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406ab4c8e3_2_6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98" name="Google Shape;1898;g406ab4c8e3_2_6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510f07db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510f07db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406ab4c8e3_2_6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918" name="Google Shape;1918;g406ab4c8e3_2_6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406ab4c8e3_2_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406ab4c8e3_2_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0" name="Google Shape;1120;g406ab4c8e3_2_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406ab4c8e3_2_6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5" name="Google Shape;1925;g406ab4c8e3_2_6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26" name="Google Shape;1926;g406ab4c8e3_2_6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406ab4c8e3_2_6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2" name="Google Shape;1932;g406ab4c8e3_2_6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33" name="Google Shape;1933;g406ab4c8e3_2_6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1.png"/><Relationship Id="rId4" Type="http://schemas.openxmlformats.org/officeDocument/2006/relationships/image" Target="../media/image30.png"/><Relationship Id="rId5" Type="http://schemas.openxmlformats.org/officeDocument/2006/relationships/image" Target="../media/image36.png"/><Relationship Id="rId6" Type="http://schemas.openxmlformats.org/officeDocument/2006/relationships/image" Target="../media/image3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46.png"/><Relationship Id="rId6"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1.png"/><Relationship Id="rId4" Type="http://schemas.openxmlformats.org/officeDocument/2006/relationships/image" Target="../media/image45.png"/><Relationship Id="rId5" Type="http://schemas.openxmlformats.org/officeDocument/2006/relationships/image" Target="../media/image4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49.png"/><Relationship Id="rId7" Type="http://schemas.openxmlformats.org/officeDocument/2006/relationships/image" Target="../media/image5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56.png"/><Relationship Id="rId7" Type="http://schemas.openxmlformats.org/officeDocument/2006/relationships/image" Target="../media/image5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55.png"/><Relationship Id="rId4" Type="http://schemas.openxmlformats.org/officeDocument/2006/relationships/image" Target="../media/image66.png"/><Relationship Id="rId5" Type="http://schemas.openxmlformats.org/officeDocument/2006/relationships/image" Target="../media/image6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88.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5.png"/><Relationship Id="rId8" Type="http://schemas.openxmlformats.org/officeDocument/2006/relationships/image" Target="../media/image7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114.png"/><Relationship Id="rId4" Type="http://schemas.openxmlformats.org/officeDocument/2006/relationships/image" Target="../media/image80.png"/><Relationship Id="rId5" Type="http://schemas.openxmlformats.org/officeDocument/2006/relationships/image" Target="../media/image70.png"/><Relationship Id="rId6" Type="http://schemas.openxmlformats.org/officeDocument/2006/relationships/image" Target="../media/image83.png"/><Relationship Id="rId7" Type="http://schemas.openxmlformats.org/officeDocument/2006/relationships/image" Target="../media/image74.png"/><Relationship Id="rId8" Type="http://schemas.openxmlformats.org/officeDocument/2006/relationships/image" Target="../media/image7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81.png"/><Relationship Id="rId4" Type="http://schemas.openxmlformats.org/officeDocument/2006/relationships/image" Target="../media/image79.png"/><Relationship Id="rId5" Type="http://schemas.openxmlformats.org/officeDocument/2006/relationships/image" Target="../media/image77.png"/><Relationship Id="rId6" Type="http://schemas.openxmlformats.org/officeDocument/2006/relationships/image" Target="../media/image8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91.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100.png"/><Relationship Id="rId8" Type="http://schemas.openxmlformats.org/officeDocument/2006/relationships/image" Target="../media/image8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3.png"/><Relationship Id="rId8" Type="http://schemas.openxmlformats.org/officeDocument/2006/relationships/image" Target="../media/image9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 name="Google Shape;103;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 name="Shape 106"/>
        <p:cNvGrpSpPr/>
        <p:nvPr/>
      </p:nvGrpSpPr>
      <p:grpSpPr>
        <a:xfrm>
          <a:off x="0" y="0"/>
          <a:ext cx="0" cy="0"/>
          <a:chOff x="0" y="0"/>
          <a:chExt cx="0" cy="0"/>
        </a:xfrm>
      </p:grpSpPr>
      <p:sp>
        <p:nvSpPr>
          <p:cNvPr id="107" name="Google Shape;107;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 name="Google Shape;10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 name="Google Shape;112;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6" name="Google Shape;116;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8" name="Google Shape;118;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2" name="Google Shape;12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 name="Google Shape;126;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8" name="Google Shape;128;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7" name="Google Shape;13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8" name="Google Shape;13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6" name="Google Shape;146;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8" name="Google Shape;14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2" name="Google Shape;152;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 name="Google Shape;154;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7" name="Google Shape;157;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8" name="Google Shape;168;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0" name="Shape 170"/>
        <p:cNvGrpSpPr/>
        <p:nvPr/>
      </p:nvGrpSpPr>
      <p:grpSpPr>
        <a:xfrm>
          <a:off x="0" y="0"/>
          <a:ext cx="0" cy="0"/>
          <a:chOff x="0" y="0"/>
          <a:chExt cx="0" cy="0"/>
        </a:xfrm>
      </p:grpSpPr>
      <p:sp>
        <p:nvSpPr>
          <p:cNvPr id="171" name="Google Shape;171;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 name="Google Shape;174;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5" name="Google Shape;175;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 name="Google Shape;17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 name="Google Shape;179;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89" name="Google Shape;189;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91" name="Shape 191"/>
        <p:cNvGrpSpPr/>
        <p:nvPr/>
      </p:nvGrpSpPr>
      <p:grpSpPr>
        <a:xfrm>
          <a:off x="0" y="0"/>
          <a:ext cx="0" cy="0"/>
          <a:chOff x="0" y="0"/>
          <a:chExt cx="0" cy="0"/>
        </a:xfrm>
      </p:grpSpPr>
      <p:sp>
        <p:nvSpPr>
          <p:cNvPr id="192" name="Google Shape;192;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93" name="Google Shape;193;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5" name="Google Shape;195;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6" name="Google Shape;196;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 name="Google Shape;198;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0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 name="Google Shape;227;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28"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 name="Google Shape;23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 name="Google Shape;23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60"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 name="Google Shape;2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 name="Google Shape;2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 name="Google Shape;2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97"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1" name="Google Shape;30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4" name="Google Shape;30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34"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 name="Google Shape;33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 name="Google Shape;34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76" name="Shape 376"/>
        <p:cNvGrpSpPr/>
        <p:nvPr/>
      </p:nvGrpSpPr>
      <p:grpSpPr>
        <a:xfrm>
          <a:off x="0" y="0"/>
          <a:ext cx="0" cy="0"/>
          <a:chOff x="0" y="0"/>
          <a:chExt cx="0" cy="0"/>
        </a:xfrm>
      </p:grpSpPr>
      <p:sp>
        <p:nvSpPr>
          <p:cNvPr id="377" name="Google Shape;37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9" name="Google Shape;37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 name="Google Shape;382;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23" name="Shape 423"/>
        <p:cNvGrpSpPr/>
        <p:nvPr/>
      </p:nvGrpSpPr>
      <p:grpSpPr>
        <a:xfrm>
          <a:off x="0" y="0"/>
          <a:ext cx="0" cy="0"/>
          <a:chOff x="0" y="0"/>
          <a:chExt cx="0" cy="0"/>
        </a:xfrm>
      </p:grpSpPr>
      <p:sp>
        <p:nvSpPr>
          <p:cNvPr id="424" name="Google Shape;42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9" name="Google Shape;42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70" name="Shape 470"/>
        <p:cNvGrpSpPr/>
        <p:nvPr/>
      </p:nvGrpSpPr>
      <p:grpSpPr>
        <a:xfrm>
          <a:off x="0" y="0"/>
          <a:ext cx="0" cy="0"/>
          <a:chOff x="0" y="0"/>
          <a:chExt cx="0" cy="0"/>
        </a:xfrm>
      </p:grpSpPr>
      <p:sp>
        <p:nvSpPr>
          <p:cNvPr id="471" name="Google Shape;471;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92"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0" name="Google Shape;500;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12" name="Shape 512"/>
        <p:cNvGrpSpPr/>
        <p:nvPr/>
      </p:nvGrpSpPr>
      <p:grpSpPr>
        <a:xfrm>
          <a:off x="0" y="0"/>
          <a:ext cx="0" cy="0"/>
          <a:chOff x="0" y="0"/>
          <a:chExt cx="0" cy="0"/>
        </a:xfrm>
      </p:grpSpPr>
      <p:sp>
        <p:nvSpPr>
          <p:cNvPr id="513" name="Google Shape;51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36" name="Google Shape;536;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39"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 name="Google Shape;54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6" name="Google Shape;54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4" name="Google Shape;554;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58"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2" name="Google Shape;56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5" name="Google Shape;56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3" name="Google Shape;57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77"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1" name="Google Shape;58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2" name="Google Shape;58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96"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1" name="Google Shape;61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15"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2" name="Google Shape;63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37"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1" name="Google Shape;64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4" name="Google Shape;64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4" name="Google Shape;654;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59"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6" name="Google Shape;676;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8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5" name="Google Shape;685;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8" name="Google Shape;688;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8" name="Google Shape;698;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03"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7" name="Google Shape;707;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0" name="Google Shape;71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2" name="Google Shape;722;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28"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2" name="Google Shape;73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5" name="Google Shape;73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7" name="Google Shape;747;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53"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7" name="Google Shape;757;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0" name="Google Shape;760;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78"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2" name="Google Shape;78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5" name="Google Shape;785;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03"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4" name="Google Shape;824;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2" name="Google Shape;852;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59"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87"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2" name="Google Shape;892;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4" name="Google Shape;89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8" name="Google Shape;908;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15" name="Shape 915"/>
        <p:cNvGrpSpPr/>
        <p:nvPr/>
      </p:nvGrpSpPr>
      <p:grpSpPr>
        <a:xfrm>
          <a:off x="0" y="0"/>
          <a:ext cx="0" cy="0"/>
          <a:chOff x="0" y="0"/>
          <a:chExt cx="0" cy="0"/>
        </a:xfrm>
      </p:grpSpPr>
      <p:sp>
        <p:nvSpPr>
          <p:cNvPr id="916" name="Google Shape;916;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8" name="Google Shape;918;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9" name="Google Shape;919;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1" name="Google Shape;921;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8" name="Google Shape;938;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46" name="Shape 946"/>
        <p:cNvGrpSpPr/>
        <p:nvPr/>
      </p:nvGrpSpPr>
      <p:grpSpPr>
        <a:xfrm>
          <a:off x="0" y="0"/>
          <a:ext cx="0" cy="0"/>
          <a:chOff x="0" y="0"/>
          <a:chExt cx="0" cy="0"/>
        </a:xfrm>
      </p:grpSpPr>
      <p:sp>
        <p:nvSpPr>
          <p:cNvPr id="947" name="Google Shape;947;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9" name="Google Shape;949;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0" name="Google Shape;95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2" name="Google Shape;952;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9" name="Google Shape;969;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77" name="Shape 977"/>
        <p:cNvGrpSpPr/>
        <p:nvPr/>
      </p:nvGrpSpPr>
      <p:grpSpPr>
        <a:xfrm>
          <a:off x="0" y="0"/>
          <a:ext cx="0" cy="0"/>
          <a:chOff x="0" y="0"/>
          <a:chExt cx="0" cy="0"/>
        </a:xfrm>
      </p:grpSpPr>
      <p:sp>
        <p:nvSpPr>
          <p:cNvPr id="978" name="Google Shape;978;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0" name="Google Shape;980;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3" name="Google Shape;983;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08" name="Shape 1008"/>
        <p:cNvGrpSpPr/>
        <p:nvPr/>
      </p:nvGrpSpPr>
      <p:grpSpPr>
        <a:xfrm>
          <a:off x="0" y="0"/>
          <a:ext cx="0" cy="0"/>
          <a:chOff x="0" y="0"/>
          <a:chExt cx="0" cy="0"/>
        </a:xfrm>
      </p:grpSpPr>
      <p:sp>
        <p:nvSpPr>
          <p:cNvPr id="1009" name="Google Shape;100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1" name="Google Shape;101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4" name="Google Shape;101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1" name="Google Shape;1031;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039"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041" name="Google Shape;1041;p60"/>
          <p:cNvSpPr txBox="1"/>
          <p:nvPr>
            <p:ph type="title"/>
          </p:nvPr>
        </p:nvSpPr>
        <p:spPr>
          <a:xfrm>
            <a:off x="304800" y="0"/>
            <a:ext cx="5470526" cy="49039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042" name="Google Shape;1042;p60"/>
          <p:cNvCxnSpPr/>
          <p:nvPr/>
        </p:nvCxnSpPr>
        <p:spPr>
          <a:xfrm>
            <a:off x="0" y="490391"/>
            <a:ext cx="9144000" cy="0"/>
          </a:xfrm>
          <a:prstGeom prst="straightConnector1">
            <a:avLst/>
          </a:prstGeom>
          <a:noFill/>
          <a:ln cap="flat" cmpd="sng" w="41275">
            <a:solidFill>
              <a:srgbClr val="C83232"/>
            </a:solidFill>
            <a:prstDash val="solid"/>
            <a:miter lim="800000"/>
            <a:headEnd len="sm" w="sm" type="none"/>
            <a:tailEnd len="sm" w="sm" type="none"/>
          </a:ln>
        </p:spPr>
      </p:cxnSp>
      <p:sp>
        <p:nvSpPr>
          <p:cNvPr id="1043" name="Google Shape;104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44" name="Shape 1044"/>
        <p:cNvGrpSpPr/>
        <p:nvPr/>
      </p:nvGrpSpPr>
      <p:grpSpPr>
        <a:xfrm>
          <a:off x="0" y="0"/>
          <a:ext cx="0" cy="0"/>
          <a:chOff x="0" y="0"/>
          <a:chExt cx="0" cy="0"/>
        </a:xfrm>
      </p:grpSpPr>
      <p:sp>
        <p:nvSpPr>
          <p:cNvPr id="1045" name="Google Shape;1045;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6" name="Google Shape;1046;p6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7" name="Google Shape;1047;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3.png"/><Relationship Id="rId4" Type="http://schemas.openxmlformats.org/officeDocument/2006/relationships/image" Target="../media/image9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1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10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0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44.png"/><Relationship Id="rId4" Type="http://schemas.openxmlformats.org/officeDocument/2006/relationships/image" Target="../media/image127.png"/><Relationship Id="rId9" Type="http://schemas.openxmlformats.org/officeDocument/2006/relationships/image" Target="../media/image141.png"/><Relationship Id="rId5" Type="http://schemas.openxmlformats.org/officeDocument/2006/relationships/image" Target="../media/image140.png"/><Relationship Id="rId6" Type="http://schemas.openxmlformats.org/officeDocument/2006/relationships/image" Target="../media/image112.png"/><Relationship Id="rId7" Type="http://schemas.openxmlformats.org/officeDocument/2006/relationships/image" Target="../media/image120.png"/><Relationship Id="rId8" Type="http://schemas.openxmlformats.org/officeDocument/2006/relationships/image" Target="../media/image113.png"/><Relationship Id="rId11" Type="http://schemas.openxmlformats.org/officeDocument/2006/relationships/image" Target="../media/image116.png"/><Relationship Id="rId10" Type="http://schemas.openxmlformats.org/officeDocument/2006/relationships/image" Target="../media/image122.png"/><Relationship Id="rId12" Type="http://schemas.openxmlformats.org/officeDocument/2006/relationships/image" Target="../media/image1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balsamiq.com/"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 Id="rId5" Type="http://schemas.openxmlformats.org/officeDocument/2006/relationships/hyperlink" Target="http://960.gs/" TargetMode="External"/><Relationship Id="rId6" Type="http://schemas.openxmlformats.org/officeDocument/2006/relationships/hyperlink" Target="https://guideguide.me/" TargetMode="External"/><Relationship Id="rId7" Type="http://schemas.openxmlformats.org/officeDocument/2006/relationships/hyperlink" Target="http://bit.ly/1sjYaFC" TargetMode="External"/><Relationship Id="rId8" Type="http://schemas.openxmlformats.org/officeDocument/2006/relationships/hyperlink" Target="http://www.designbygrid.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9.png"/><Relationship Id="rId4" Type="http://schemas.openxmlformats.org/officeDocument/2006/relationships/image" Target="../media/image115.png"/><Relationship Id="rId5" Type="http://schemas.openxmlformats.org/officeDocument/2006/relationships/image" Target="../media/image118.png"/><Relationship Id="rId6" Type="http://schemas.openxmlformats.org/officeDocument/2006/relationships/image" Target="../media/image1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1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19.png"/><Relationship Id="rId4" Type="http://schemas.openxmlformats.org/officeDocument/2006/relationships/image" Target="../media/image121.png"/><Relationship Id="rId5" Type="http://schemas.openxmlformats.org/officeDocument/2006/relationships/image" Target="../media/image1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19.png"/><Relationship Id="rId4" Type="http://schemas.openxmlformats.org/officeDocument/2006/relationships/image" Target="../media/image121.png"/><Relationship Id="rId5" Type="http://schemas.openxmlformats.org/officeDocument/2006/relationships/image" Target="../media/image1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0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19.png"/><Relationship Id="rId4" Type="http://schemas.openxmlformats.org/officeDocument/2006/relationships/image" Target="../media/image121.png"/><Relationship Id="rId5" Type="http://schemas.openxmlformats.org/officeDocument/2006/relationships/image" Target="../media/image1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19.png"/><Relationship Id="rId4" Type="http://schemas.openxmlformats.org/officeDocument/2006/relationships/image" Target="../media/image115.png"/><Relationship Id="rId5" Type="http://schemas.openxmlformats.org/officeDocument/2006/relationships/image" Target="../media/image118.png"/><Relationship Id="rId6" Type="http://schemas.openxmlformats.org/officeDocument/2006/relationships/image" Target="../media/image1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19.png"/><Relationship Id="rId4" Type="http://schemas.openxmlformats.org/officeDocument/2006/relationships/image" Target="../media/image115.png"/><Relationship Id="rId5" Type="http://schemas.openxmlformats.org/officeDocument/2006/relationships/image" Target="../media/image118.png"/><Relationship Id="rId6" Type="http://schemas.openxmlformats.org/officeDocument/2006/relationships/image" Target="../media/image1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19.png"/><Relationship Id="rId4" Type="http://schemas.openxmlformats.org/officeDocument/2006/relationships/image" Target="../media/image115.png"/><Relationship Id="rId5" Type="http://schemas.openxmlformats.org/officeDocument/2006/relationships/image" Target="../media/image118.png"/><Relationship Id="rId6" Type="http://schemas.openxmlformats.org/officeDocument/2006/relationships/image" Target="../media/image1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119.png"/><Relationship Id="rId4" Type="http://schemas.openxmlformats.org/officeDocument/2006/relationships/image" Target="../media/image115.png"/><Relationship Id="rId5" Type="http://schemas.openxmlformats.org/officeDocument/2006/relationships/image" Target="../media/image118.png"/><Relationship Id="rId6" Type="http://schemas.openxmlformats.org/officeDocument/2006/relationships/image" Target="../media/image1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1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19.png"/><Relationship Id="rId4" Type="http://schemas.openxmlformats.org/officeDocument/2006/relationships/image" Target="../media/image121.png"/><Relationship Id="rId5" Type="http://schemas.openxmlformats.org/officeDocument/2006/relationships/image" Target="../media/image1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28.png"/><Relationship Id="rId4" Type="http://schemas.openxmlformats.org/officeDocument/2006/relationships/image" Target="../media/image41.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1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126.png"/><Relationship Id="rId4" Type="http://schemas.openxmlformats.org/officeDocument/2006/relationships/image" Target="../media/image1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1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1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1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hyperlink" Target="http://www.lipsum.co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1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28.png"/><Relationship Id="rId4" Type="http://schemas.openxmlformats.org/officeDocument/2006/relationships/image" Target="../media/image128.png"/><Relationship Id="rId5" Type="http://schemas.openxmlformats.org/officeDocument/2006/relationships/image" Target="../media/image136.png"/><Relationship Id="rId6" Type="http://schemas.openxmlformats.org/officeDocument/2006/relationships/image" Target="../media/image1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1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135.jpg"/><Relationship Id="rId4" Type="http://schemas.openxmlformats.org/officeDocument/2006/relationships/image" Target="../media/image14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9.xml"/><Relationship Id="rId3" Type="http://schemas.openxmlformats.org/officeDocument/2006/relationships/hyperlink" Target="http://www.viewportemulator.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11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2.3</a:t>
            </a:r>
            <a:endParaRPr/>
          </a:p>
        </p:txBody>
      </p:sp>
      <p:sp>
        <p:nvSpPr>
          <p:cNvPr id="1054" name="Google Shape;1054;p62"/>
          <p:cNvSpPr txBox="1"/>
          <p:nvPr>
            <p:ph idx="2" type="title"/>
          </p:nvPr>
        </p:nvSpPr>
        <p:spPr>
          <a:xfrm>
            <a:off x="274350" y="1571100"/>
            <a:ext cx="8595300" cy="15054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Bootstrap Layouts and Responsive Designs</a:t>
            </a:r>
            <a:endParaRPr/>
          </a:p>
        </p:txBody>
      </p:sp>
      <p:sp>
        <p:nvSpPr>
          <p:cNvPr id="1055" name="Google Shape;1055;p6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7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1129" name="Google Shape;1129;p7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The Pains of </a:t>
            </a:r>
            <a:r>
              <a:rPr b="1" lang="en" sz="3000"/>
              <a:t>Homework #1</a:t>
            </a:r>
            <a:endParaRPr b="1" sz="3000"/>
          </a:p>
          <a:p>
            <a:pPr indent="0" lvl="0" marL="0" rtl="0" algn="l">
              <a:spcBef>
                <a:spcPts val="0"/>
              </a:spcBef>
              <a:spcAft>
                <a:spcPts val="0"/>
              </a:spcAft>
              <a:buNone/>
            </a:pPr>
            <a:r>
              <a:rPr lang="en" sz="3000">
                <a:latin typeface="Roboto Light"/>
                <a:ea typeface="Roboto Light"/>
                <a:cs typeface="Roboto Light"/>
                <a:sym typeface="Roboto Light"/>
              </a:rPr>
              <a:t>Plain HTML + CSS make</a:t>
            </a:r>
            <a:r>
              <a:rPr lang="en" sz="3000">
                <a:latin typeface="Roboto Light"/>
                <a:ea typeface="Roboto Light"/>
                <a:cs typeface="Roboto Light"/>
                <a:sym typeface="Roboto Light"/>
              </a:rPr>
              <a:t>s</a:t>
            </a:r>
            <a:r>
              <a:rPr lang="en" sz="3000">
                <a:latin typeface="Roboto Light"/>
                <a:ea typeface="Roboto Light"/>
                <a:cs typeface="Roboto Light"/>
                <a:sym typeface="Roboto Light"/>
              </a:rPr>
              <a:t>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72"/>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136" name="Google Shape;1136;p72"/>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How You (Probably) Feel About CSS</a:t>
            </a:r>
            <a:endParaRPr sz="2400">
              <a:latin typeface="Roboto Medium"/>
              <a:ea typeface="Roboto Medium"/>
              <a:cs typeface="Roboto Medium"/>
              <a:sym typeface="Roboto Medium"/>
            </a:endParaRPr>
          </a:p>
        </p:txBody>
      </p:sp>
      <p:sp>
        <p:nvSpPr>
          <p:cNvPr id="1137" name="Google Shape;1137;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pic>
        <p:nvPicPr>
          <p:cNvPr id="1143" name="Google Shape;1143;p73"/>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144" name="Google Shape;1144;p73"/>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But Then Came Bootstrap!</a:t>
            </a:r>
            <a:endParaRPr sz="2400">
              <a:latin typeface="Roboto Medium"/>
              <a:ea typeface="Roboto Medium"/>
              <a:cs typeface="Roboto Medium"/>
              <a:sym typeface="Roboto Medium"/>
            </a:endParaRPr>
          </a:p>
        </p:txBody>
      </p:sp>
      <p:sp>
        <p:nvSpPr>
          <p:cNvPr id="1145" name="Google Shape;114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Predefined CSS Class (e.g., “Jumbotron”)</a:t>
            </a:r>
            <a:endParaRPr/>
          </a:p>
          <a:p>
            <a:pPr indent="0" lvl="0" marL="0" rtl="0" algn="l">
              <a:spcBef>
                <a:spcPts val="0"/>
              </a:spcBef>
              <a:spcAft>
                <a:spcPts val="0"/>
              </a:spcAft>
              <a:buNone/>
            </a:pPr>
            <a:r>
              <a:t/>
            </a:r>
            <a:endParaRPr/>
          </a:p>
        </p:txBody>
      </p:sp>
      <p:pic>
        <p:nvPicPr>
          <p:cNvPr id="1152" name="Google Shape;1152;p74"/>
          <p:cNvPicPr preferRelativeResize="0"/>
          <p:nvPr/>
        </p:nvPicPr>
        <p:blipFill rotWithShape="1">
          <a:blip r:embed="rId3">
            <a:alphaModFix/>
          </a:blip>
          <a:srcRect b="0" l="0" r="0" t="0"/>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b="0" l="0" r="0" t="0"/>
          <a:stretch/>
        </p:blipFill>
        <p:spPr>
          <a:xfrm>
            <a:off x="457325" y="3305978"/>
            <a:ext cx="6866805" cy="1407436"/>
          </a:xfrm>
          <a:prstGeom prst="rect">
            <a:avLst/>
          </a:prstGeom>
          <a:noFill/>
          <a:ln>
            <a:noFill/>
          </a:ln>
        </p:spPr>
      </p:pic>
      <p:sp>
        <p:nvSpPr>
          <p:cNvPr id="1154" name="Google Shape;115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55" name="Google Shape;11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b="0" l="0" r="0" t="0"/>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65" name="Google Shape;116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66" name="Google Shape;116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indent="0" lvl="0" marL="0" rtl="0" algn="l">
              <a:spcBef>
                <a:spcPts val="0"/>
              </a:spcBef>
              <a:spcAft>
                <a:spcPts val="0"/>
              </a:spcAft>
              <a:buNone/>
            </a:pPr>
            <a:r>
              <a:rPr b="1" lang="en" sz="3600">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indent="0" lvl="0" marL="0" rtl="0" algn="l">
              <a:spcBef>
                <a:spcPts val="0"/>
              </a:spcBef>
              <a:spcAft>
                <a:spcPts val="0"/>
              </a:spcAft>
              <a:buNone/>
            </a:pPr>
            <a:r>
              <a:t/>
            </a:r>
            <a:endParaRPr sz="3600">
              <a:latin typeface="Roboto Light"/>
              <a:ea typeface="Roboto Light"/>
              <a:cs typeface="Roboto Light"/>
              <a:sym typeface="Roboto Light"/>
            </a:endParaRPr>
          </a:p>
        </p:txBody>
      </p:sp>
      <p:sp>
        <p:nvSpPr>
          <p:cNvPr id="1173" name="Google Shape;117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179" name="Google Shape;1179;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#1:</a:t>
            </a:r>
            <a:r>
              <a:rPr lang="en">
                <a:solidFill>
                  <a:schemeClr val="dk1"/>
                </a:solidFill>
              </a:rPr>
              <a:t> UI Kit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80" name="Google Shape;1180;p77"/>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186" name="Google Shape;1186;p77"/>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187" name="Google Shape;118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193" name="Google Shape;119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#2: </a:t>
            </a:r>
            <a:r>
              <a:rPr lang="en">
                <a:solidFill>
                  <a:schemeClr val="dk1"/>
                </a:solidFill>
              </a:rPr>
              <a:t>Mobile Responsiveness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94" name="Google Shape;1194;p78"/>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8"/>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200" name="Google Shape;1200;p78"/>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201" name="Google Shape;1201;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Warm-Up </a:t>
            </a:r>
            <a:r>
              <a:rPr b="1" lang="en" sz="3000"/>
              <a:t>Activity</a:t>
            </a:r>
            <a:r>
              <a:rPr b="1" lang="en" sz="3000"/>
              <a:t>:</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Component </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1207" name="Google Shape;1207;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8" name="Google Shape;120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9" name="Google Shape;1209;p7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216" name="Google Shape;1216;p80"/>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0"/>
          <p:cNvSpPr txBox="1"/>
          <p:nvPr>
            <p:ph idx="1" type="subTitle"/>
          </p:nvPr>
        </p:nvSpPr>
        <p:spPr>
          <a:xfrm>
            <a:off x="100" y="2771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t>Hint: </a:t>
            </a:r>
            <a:r>
              <a:rPr lang="en" sz="1300"/>
              <a:t>Copy the Bootstrap CSS link. Then copy the code from any Bootstrap element or CSS.</a:t>
            </a:r>
            <a:endParaRPr sz="1300"/>
          </a:p>
        </p:txBody>
      </p:sp>
      <p:sp>
        <p:nvSpPr>
          <p:cNvPr id="1218" name="Google Shape;121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9" name="Google Shape;1219;p80"/>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0"/>
          <p:cNvSpPr txBox="1"/>
          <p:nvPr>
            <p:ph idx="2" type="subTitle"/>
          </p:nvPr>
        </p:nvSpPr>
        <p:spPr>
          <a:xfrm>
            <a:off x="-122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3" type="subTitle"/>
          </p:nvPr>
        </p:nvSpPr>
        <p:spPr>
          <a:xfrm>
            <a:off x="12175" y="18525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Add in a Bootstrap component of your choosing.</a:t>
            </a:r>
            <a:endParaRPr/>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81"/>
          <p:cNvSpPr txBox="1"/>
          <p:nvPr>
            <p:ph type="title"/>
          </p:nvPr>
        </p:nvSpPr>
        <p:spPr>
          <a:xfrm>
            <a:off x="1368675" y="1187175"/>
            <a:ext cx="7363800" cy="29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Next-Phase Bootstrap</a:t>
            </a:r>
            <a:endParaRPr b="1" sz="2400">
              <a:latin typeface="Roboto"/>
              <a:ea typeface="Roboto"/>
              <a:cs typeface="Roboto"/>
              <a:sym typeface="Roboto"/>
            </a:endParaRPr>
          </a:p>
          <a:p>
            <a:pPr indent="0" lvl="0" marL="0" rtl="0" algn="l">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indent="0" lvl="0" marL="0" rtl="0" algn="l">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indent="0" lvl="0" marL="0" rtl="0" algn="l">
              <a:spcBef>
                <a:spcPts val="1400"/>
              </a:spcBef>
              <a:spcAft>
                <a:spcPts val="1400"/>
              </a:spcAft>
              <a:buNone/>
            </a:pPr>
            <a:r>
              <a:t/>
            </a:r>
            <a:endParaRPr sz="2400">
              <a:latin typeface="Roboto Light"/>
              <a:ea typeface="Roboto Light"/>
              <a:cs typeface="Roboto Light"/>
              <a:sym typeface="Roboto Light"/>
            </a:endParaRPr>
          </a:p>
        </p:txBody>
      </p:sp>
      <p:sp>
        <p:nvSpPr>
          <p:cNvPr id="1236" name="Google Shape;1236;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Sketching / Grid Layouts</a:t>
            </a:r>
            <a:endParaRPr/>
          </a:p>
        </p:txBody>
      </p:sp>
      <p:sp>
        <p:nvSpPr>
          <p:cNvPr id="1243" name="Google Shape;124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84"/>
          <p:cNvSpPr txBox="1"/>
          <p:nvPr>
            <p:ph type="title"/>
          </p:nvPr>
        </p:nvSpPr>
        <p:spPr>
          <a:xfrm>
            <a:off x="2544050" y="1314450"/>
            <a:ext cx="5994300" cy="26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FOCUS!</a:t>
            </a:r>
            <a:endParaRPr b="1" sz="2800"/>
          </a:p>
          <a:p>
            <a:pPr indent="0" lvl="0" marL="0" rtl="0" algn="l">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b="1" lang="en" sz="2800"/>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b="1" lang="en" sz="2800"/>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indent="0" lvl="0" marL="0" rtl="0" algn="l">
              <a:spcBef>
                <a:spcPts val="0"/>
              </a:spcBef>
              <a:spcAft>
                <a:spcPts val="0"/>
              </a:spcAft>
              <a:buNone/>
            </a:pPr>
            <a:r>
              <a:t/>
            </a:r>
            <a:endParaRPr sz="2400"/>
          </a:p>
        </p:txBody>
      </p:sp>
      <p:sp>
        <p:nvSpPr>
          <p:cNvPr id="1255" name="Google Shape;125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600"/>
              <a:buFont typeface="Arial"/>
              <a:buNone/>
            </a:pPr>
            <a:r>
              <a:t/>
            </a:r>
            <a:endParaRPr b="1" sz="3600">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Relax. That </a:t>
            </a:r>
            <a:br>
              <a:rPr b="1" lang="en" sz="2000">
                <a:latin typeface="Roboto"/>
                <a:ea typeface="Roboto"/>
                <a:cs typeface="Roboto"/>
                <a:sym typeface="Roboto"/>
              </a:rPr>
            </a:br>
            <a:r>
              <a:rPr b="1" lang="en" sz="2000">
                <a:latin typeface="Roboto"/>
                <a:ea typeface="Roboto"/>
                <a:cs typeface="Roboto"/>
                <a:sym typeface="Roboto"/>
              </a:rPr>
              <a:t>doesn’t mean </a:t>
            </a:r>
            <a:br>
              <a:rPr b="1" lang="en" sz="2000">
                <a:latin typeface="Roboto"/>
                <a:ea typeface="Roboto"/>
                <a:cs typeface="Roboto"/>
                <a:sym typeface="Roboto"/>
              </a:rPr>
            </a:br>
            <a:r>
              <a:rPr b="1" lang="en" sz="2000">
                <a:latin typeface="Roboto"/>
                <a:ea typeface="Roboto"/>
                <a:cs typeface="Roboto"/>
                <a:sym typeface="Roboto"/>
              </a:rPr>
              <a:t>it’s hard.</a:t>
            </a:r>
            <a:endParaRPr b="1" sz="2000">
              <a:latin typeface="Roboto"/>
              <a:ea typeface="Roboto"/>
              <a:cs typeface="Roboto"/>
              <a:sym typeface="Roboto"/>
            </a:endParaRPr>
          </a:p>
        </p:txBody>
      </p:sp>
      <p:sp>
        <p:nvSpPr>
          <p:cNvPr id="1263" name="Google Shape;1263;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t>
            </a:r>
            <a:r>
              <a:rPr lang="en"/>
              <a:t>Importance of Sketches</a:t>
            </a:r>
            <a:endParaRPr/>
          </a:p>
        </p:txBody>
      </p:sp>
      <p:sp>
        <p:nvSpPr>
          <p:cNvPr id="1269" name="Google Shape;1269;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good web design begins with a sketch.</a:t>
            </a:r>
            <a:endParaRPr/>
          </a:p>
        </p:txBody>
      </p:sp>
      <p:sp>
        <p:nvSpPr>
          <p:cNvPr id="1270" name="Google Shape;1270;p86"/>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When imagining alignments in particular, be mindful of the </a:t>
            </a:r>
            <a:r>
              <a:rPr b="1" i="1" lang="en"/>
              <a:t>grid. </a:t>
            </a:r>
            <a:endParaRPr b="1" i="1"/>
          </a:p>
        </p:txBody>
      </p:sp>
      <p:sp>
        <p:nvSpPr>
          <p:cNvPr id="1273" name="Google Shape;127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Designing with a Grid in Mind</a:t>
            </a:r>
            <a:endParaRPr/>
          </a:p>
        </p:txBody>
      </p:sp>
      <p:sp>
        <p:nvSpPr>
          <p:cNvPr id="1279" name="Google Shape;1279;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3000000" cy="3000000"/>
        </p:xfrm>
        <a:graphic>
          <a:graphicData uri="http://schemas.openxmlformats.org/drawingml/2006/table">
            <a:tbl>
              <a:tblPr>
                <a:noFill/>
                <a:tableStyleId>{D5A61965-A3D1-4717-9202-E586F461C878}</a:tableStyleId>
              </a:tblPr>
              <a:tblGrid>
                <a:gridCol w="4809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480925"/>
              </a:tblGrid>
              <a:tr h="34728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81" name="Google Shape;1281;p87"/>
          <p:cNvSpPr/>
          <p:nvPr/>
        </p:nvSpPr>
        <p:spPr>
          <a:xfrm>
            <a:off x="880100" y="1283975"/>
            <a:ext cx="1634400" cy="4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cap="flat" cmpd="sng" w="9525">
            <a:solidFill>
              <a:srgbClr val="000000"/>
            </a:solidFill>
            <a:prstDash val="solid"/>
            <a:round/>
            <a:headEnd len="med" w="med" type="none"/>
            <a:tailEnd len="med" w="med" type="none"/>
          </a:ln>
        </p:spPr>
      </p:cxnSp>
      <p:sp>
        <p:nvSpPr>
          <p:cNvPr id="1289" name="Google Shape;128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b="0" l="0" r="0" t="0"/>
          <a:stretch/>
        </p:blipFill>
        <p:spPr>
          <a:xfrm>
            <a:off x="4429574" y="698212"/>
            <a:ext cx="4079601" cy="3747099"/>
          </a:xfrm>
          <a:prstGeom prst="rect">
            <a:avLst/>
          </a:prstGeom>
          <a:noFill/>
          <a:ln>
            <a:noFill/>
          </a:ln>
        </p:spPr>
      </p:pic>
      <p:sp>
        <p:nvSpPr>
          <p:cNvPr id="1295" name="Google Shape;1295;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Facebook’s Grid</a:t>
            </a:r>
            <a:endParaRPr/>
          </a:p>
        </p:txBody>
      </p:sp>
      <p:sp>
        <p:nvSpPr>
          <p:cNvPr id="1296" name="Google Shape;1296;p88"/>
          <p:cNvSpPr txBox="1"/>
          <p:nvPr>
            <p:ph idx="1" type="subTitle"/>
          </p:nvPr>
        </p:nvSpPr>
        <p:spPr>
          <a:xfrm>
            <a:off x="0" y="675975"/>
            <a:ext cx="4429500" cy="3907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Facebook is a perfect example of a website where the grid layout is obvious.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indent="0" lvl="0" marL="0" rtl="0" algn="l">
              <a:spcBef>
                <a:spcPts val="0"/>
              </a:spcBef>
              <a:spcAft>
                <a:spcPts val="0"/>
              </a:spcAft>
              <a:buNone/>
            </a:pPr>
            <a:r>
              <a:t/>
            </a:r>
            <a:endParaRPr/>
          </a:p>
        </p:txBody>
      </p:sp>
      <p:sp>
        <p:nvSpPr>
          <p:cNvPr id="1297" name="Google Shape;1297;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05" name="Google Shape;1305;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gridSpan="11">
                  <a:txBody>
                    <a:bodyPr/>
                    <a:lstStyle/>
                    <a:p>
                      <a:pPr indent="0" lvl="0" marL="0" rtl="0" algn="l">
                        <a:spcBef>
                          <a:spcPts val="0"/>
                        </a:spcBef>
                        <a:spcAft>
                          <a:spcPts val="0"/>
                        </a:spcAft>
                        <a:buNone/>
                      </a:pPr>
                      <a:r>
                        <a:rPr lang="en" sz="800"/>
                        <a:t>News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b="1" lang="en" sz="600">
                          <a:solidFill>
                            <a:srgbClr val="FFFFFF"/>
                          </a:solidFill>
                        </a:rPr>
                        <a:t>Lorem ipsum dolor sit amet, consectetur adipiscing elit, sed do eiusmod tempor incididunt ut labore et dolore magna aliqua. </a:t>
                      </a:r>
                      <a:br>
                        <a:rPr b="1" lang="en" sz="600">
                          <a:solidFill>
                            <a:srgbClr val="FFFFFF"/>
                          </a:solidFill>
                        </a:rPr>
                      </a:br>
                      <a:r>
                        <a:rPr b="1" lang="en" sz="600">
                          <a:solidFill>
                            <a:srgbClr val="FFFFFF"/>
                          </a:solidFill>
                        </a:rPr>
                        <a:t>Ut enim ad minim veniam, quis nostrud exercitation ullamco laboris nisi ut aliquip ex ea commodo consequat</a:t>
                      </a:r>
                      <a:endParaRPr b="1">
                        <a:solidFill>
                          <a:srgbClr val="FFFFFF"/>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rPr lang="en" sz="600">
                          <a:solidFill>
                            <a:schemeClr val="dk1"/>
                          </a:solidFill>
                        </a:rPr>
                        <a:t>Lorem ipsum dolor sit amet, consectetur adipiscing elit. A  laboris nisi ut aliquip ex ea commodo cons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rowSpan="2">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rowSpan="2" hMerge="1"/>
                <a:tc rowSpan="2" hMerge="1"/>
                <a:tc rowSpan="2" hMerge="1"/>
                <a:tc rowSpan="2"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66666"/>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E2F3"/>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8">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2CC"/>
                    </a:solidFill>
                  </a:tcPr>
                </a:tc>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80925">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indent="0" lvl="0" marL="0" rtl="0" algn="ctr">
                        <a:spcBef>
                          <a:spcPts val="0"/>
                        </a:spcBef>
                        <a:spcAft>
                          <a:spcPts val="0"/>
                        </a:spcAft>
                        <a:buNone/>
                      </a:pPr>
                      <a:r>
                        <a:t/>
                      </a:r>
                      <a:endParaRPr sz="600">
                        <a:solidFill>
                          <a:srgbClr val="FFFFFF"/>
                        </a:solidFill>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434343"/>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b="826" l="0" r="0" t="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b="7431" l="0" r="0" t="7440"/>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b="0" l="5555" r="5555" t="0"/>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23" name="Google Shape;1323;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Sketches / Grid Creation</a:t>
            </a:r>
            <a:endParaRPr/>
          </a:p>
        </p:txBody>
      </p:sp>
      <p:sp>
        <p:nvSpPr>
          <p:cNvPr id="1329" name="Google Shape;1329;p91"/>
          <p:cNvSpPr txBox="1"/>
          <p:nvPr>
            <p:ph idx="3" type="body"/>
          </p:nvPr>
        </p:nvSpPr>
        <p:spPr>
          <a:xfrm>
            <a:off x="175" y="839200"/>
            <a:ext cx="9144000" cy="406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2040"/>
              <a:buFont typeface="Arial"/>
              <a:buNone/>
            </a:pPr>
            <a:r>
              <a:rPr b="1" lang="en"/>
              <a:t>Wireframing Tools:</a:t>
            </a:r>
            <a:endParaRPr b="1"/>
          </a:p>
          <a:p>
            <a:pPr indent="-168275" lvl="0" marL="257175" rtl="0" algn="l">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indent="-168275" lvl="0" marL="257175" rtl="0" algn="l">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indent="-168275" lvl="0" marL="257175" rtl="0" algn="l">
              <a:spcBef>
                <a:spcPts val="600"/>
              </a:spcBef>
              <a:spcAft>
                <a:spcPts val="0"/>
              </a:spcAft>
              <a:buSzPts val="1400"/>
              <a:buChar char="•"/>
            </a:pPr>
            <a:r>
              <a:rPr lang="en"/>
              <a:t>Pen and paper: your notebook</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Grids for Photoshop / Illustrator:</a:t>
            </a:r>
            <a:endParaRPr b="1"/>
          </a:p>
          <a:p>
            <a:pPr indent="-168275" lvl="0" marL="257175" rtl="0" algn="l">
              <a:spcBef>
                <a:spcPts val="600"/>
              </a:spcBef>
              <a:spcAft>
                <a:spcPts val="0"/>
              </a:spcAft>
              <a:buSzPts val="1400"/>
              <a:buChar char="•"/>
            </a:pPr>
            <a:r>
              <a:rPr lang="en"/>
              <a:t>960 GS: </a:t>
            </a:r>
            <a:r>
              <a:rPr lang="en" u="sng">
                <a:solidFill>
                  <a:schemeClr val="hlink"/>
                </a:solidFill>
                <a:hlinkClick r:id="rId5"/>
              </a:rPr>
              <a:t>http://960.gs/</a:t>
            </a:r>
            <a:endParaRPr/>
          </a:p>
          <a:p>
            <a:pPr indent="-168275" lvl="0" marL="257175" rtl="0" algn="l">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Designing with Grids Guides: </a:t>
            </a:r>
            <a:endParaRPr b="1"/>
          </a:p>
          <a:p>
            <a:pPr indent="-168275" lvl="0" marL="257175" rtl="0" algn="l">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indent="-168275" lvl="0" marL="257175" rtl="0" algn="l">
              <a:spcBef>
                <a:spcPts val="600"/>
              </a:spcBef>
              <a:spcAft>
                <a:spcPts val="0"/>
              </a:spcAft>
              <a:buSzPts val="1400"/>
              <a:buChar char="•"/>
            </a:pPr>
            <a:r>
              <a:rPr lang="en"/>
              <a:t>Design by Grid: </a:t>
            </a:r>
            <a:r>
              <a:rPr lang="en" u="sng">
                <a:solidFill>
                  <a:schemeClr val="hlink"/>
                </a:solidFill>
                <a:hlinkClick r:id="rId8"/>
              </a:rPr>
              <a:t>http://www.designbygrid.com/</a:t>
            </a:r>
            <a:endParaRPr/>
          </a:p>
          <a:p>
            <a:pPr indent="-168275" lvl="0" marL="257175" rtl="0" algn="l">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indent="0" lvl="0" marL="0" rtl="0" algn="l">
              <a:spcBef>
                <a:spcPts val="600"/>
              </a:spcBef>
              <a:spcAft>
                <a:spcPts val="600"/>
              </a:spcAft>
              <a:buNone/>
            </a:pPr>
            <a:r>
              <a:t/>
            </a:r>
            <a:endParaRPr/>
          </a:p>
        </p:txBody>
      </p:sp>
      <p:sp>
        <p:nvSpPr>
          <p:cNvPr id="1330" name="Google Shape;133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9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Rows and Columns Workshop</a:t>
            </a:r>
            <a:endParaRPr/>
          </a:p>
        </p:txBody>
      </p:sp>
      <p:sp>
        <p:nvSpPr>
          <p:cNvPr id="1336" name="Google Shape;133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Fundamentally, </a:t>
            </a:r>
            <a:r>
              <a:rPr lang="en"/>
              <a:t>Web Design = </a:t>
            </a:r>
            <a:r>
              <a:rPr lang="en"/>
              <a:t>Wireframes</a:t>
            </a:r>
            <a:endParaRPr/>
          </a:p>
          <a:p>
            <a:pPr indent="0" lvl="0" marL="0" rtl="0" algn="l">
              <a:spcBef>
                <a:spcPts val="0"/>
              </a:spcBef>
              <a:spcAft>
                <a:spcPts val="0"/>
              </a:spcAft>
              <a:buNone/>
            </a:pPr>
            <a:r>
              <a:t/>
            </a:r>
            <a:endParaRPr/>
          </a:p>
        </p:txBody>
      </p:sp>
      <p:graphicFrame>
        <p:nvGraphicFramePr>
          <p:cNvPr id="1342" name="Google Shape;1342;p93"/>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graphicFrame>
        <p:nvGraphicFramePr>
          <p:cNvPr id="1352" name="Google Shape;1352;p94"/>
          <p:cNvGraphicFramePr/>
          <p:nvPr/>
        </p:nvGraphicFramePr>
        <p:xfrm>
          <a:off x="1339875" y="10960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53" name="Google Shape;1353;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 Do You See?</a:t>
            </a:r>
            <a:endParaRPr/>
          </a:p>
        </p:txBody>
      </p:sp>
      <p:sp>
        <p:nvSpPr>
          <p:cNvPr id="1354" name="Google Shape;13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graphicFrame>
        <p:nvGraphicFramePr>
          <p:cNvPr id="1359" name="Google Shape;1359;p95"/>
          <p:cNvGraphicFramePr/>
          <p:nvPr/>
        </p:nvGraphicFramePr>
        <p:xfrm>
          <a:off x="1339875" y="10960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gridSpan="2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graphicFrame>
        <p:nvGraphicFramePr>
          <p:cNvPr id="1360" name="Google Shape;1360;p95"/>
          <p:cNvGraphicFramePr/>
          <p:nvPr/>
        </p:nvGraphicFramePr>
        <p:xfrm>
          <a:off x="1339875" y="10960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61" name="Google Shape;1361;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0" name="Google Shape;1370;p96"/>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graphicFrame>
        <p:nvGraphicFramePr>
          <p:cNvPr id="1376" name="Google Shape;1376;p97"/>
          <p:cNvGraphicFramePr/>
          <p:nvPr/>
        </p:nvGraphicFramePr>
        <p:xfrm>
          <a:off x="1339875" y="10960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7" name="Google Shape;1377;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sp>
        <p:nvSpPr>
          <p:cNvPr id="1378" name="Google Shape;1378;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384" name="Google Shape;138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t>
            </a:r>
            <a:r>
              <a:rPr lang="en"/>
              <a:t>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chemeClr val="dk1"/>
                        </a:buClr>
                        <a:buSzPts val="1100"/>
                        <a:buFont typeface="Arial"/>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11" name="Google Shape;1411;p100"/>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It’s all going to be okay!</a:t>
            </a:r>
            <a:endParaRPr b="1" sz="2400">
              <a:latin typeface="Roboto"/>
              <a:ea typeface="Roboto"/>
              <a:cs typeface="Roboto"/>
              <a:sym typeface="Roboto"/>
            </a:endParaRPr>
          </a:p>
        </p:txBody>
      </p:sp>
      <p:sp>
        <p:nvSpPr>
          <p:cNvPr id="1074" name="Google Shape;107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1"/>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37" name="Google Shape;1437;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gridSpan="25" row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4101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gridSpan="25" rowSpan="2">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r>
              <a:tr h="3650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2" name="Google Shape;1462;p104"/>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9" name="Google Shape;146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3</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487" name="Google Shape;1487;p106"/>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98" name="Google Shape;1498;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514" name="Google Shape;1514;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Didn’t quite work, right? For this one, we need </a:t>
            </a:r>
            <a:r>
              <a:rPr b="1" lang="en"/>
              <a:t>sub-rows</a:t>
            </a:r>
            <a:r>
              <a:rPr lang="en"/>
              <a:t> and </a:t>
            </a:r>
            <a:r>
              <a:rPr b="1" lang="en"/>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18288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gridSpan="25" rowSpan="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5834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81012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ctr">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525" name="Google Shape;1525;p110"/>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r>
              <a:rPr b="1" lang="en">
                <a:solidFill>
                  <a:schemeClr val="dk1"/>
                </a:solidFill>
                <a:latin typeface="Roboto"/>
                <a:ea typeface="Roboto"/>
                <a:cs typeface="Roboto"/>
                <a:sym typeface="Roboto"/>
              </a:rPr>
              <a:t>*</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080" name="Google Shape;108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Column: </a:t>
            </a:r>
            <a:r>
              <a:rPr lang="en">
                <a:solidFill>
                  <a:srgbClr val="FF00FF"/>
                </a:solidFill>
              </a:rPr>
              <a:t>Different for each row</a:t>
            </a:r>
            <a:r>
              <a:rPr lang="en">
                <a:solidFill>
                  <a:srgbClr val="FF00FF"/>
                </a:solidFill>
              </a:rPr>
              <a:t>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1"/>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Sub-Rows</a:t>
            </a:r>
            <a:r>
              <a:rPr lang="en"/>
              <a:t>: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2"/>
          <p:cNvSpPr txBox="1"/>
          <p:nvPr/>
        </p:nvSpPr>
        <p:spPr>
          <a:xfrm>
            <a:off x="7875250" y="1423838"/>
            <a:ext cx="845700" cy="3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Sub-Columns: Two</a:t>
            </a:r>
            <a:endParaRPr/>
          </a:p>
        </p:txBody>
      </p:sp>
      <p:graphicFrame>
        <p:nvGraphicFramePr>
          <p:cNvPr id="1558" name="Google Shape;1558;p113"/>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568" name="Google Shape;1568;p114"/>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15"/>
          <p:cNvSpPr txBox="1"/>
          <p:nvPr>
            <p:ph type="title"/>
          </p:nvPr>
        </p:nvSpPr>
        <p:spPr>
          <a:xfrm>
            <a:off x="274350" y="5835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Grid Design with Bootstrap</a:t>
            </a:r>
            <a:endParaRPr/>
          </a:p>
        </p:txBody>
      </p:sp>
      <p:sp>
        <p:nvSpPr>
          <p:cNvPr id="1584" name="Google Shape;158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1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Warning</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b="1" lang="en"/>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590" name="Google Shape;159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08" name="Google Shape;1608;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p:nvPr>
            <p:ph idx="3" type="body"/>
          </p:nvPr>
        </p:nvSpPr>
        <p:spPr>
          <a:xfrm>
            <a:off x="0" y="1523975"/>
            <a:ext cx="3303300" cy="3046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a:t>Example:   </a:t>
            </a:r>
            <a:endParaRPr b="1"/>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indent="0" lvl="0" marL="0" rtl="0" algn="l">
              <a:lnSpc>
                <a:spcPct val="115000"/>
              </a:lnSpc>
              <a:spcBef>
                <a:spcPts val="800"/>
              </a:spcBef>
              <a:spcAft>
                <a:spcPts val="800"/>
              </a:spcAft>
              <a:buNone/>
            </a:pPr>
            <a:r>
              <a:t/>
            </a:r>
            <a:endParaRPr/>
          </a:p>
        </p:txBody>
      </p:sp>
      <p:graphicFrame>
        <p:nvGraphicFramePr>
          <p:cNvPr id="1610" name="Google Shape;1610;p119"/>
          <p:cNvGraphicFramePr/>
          <p:nvPr/>
        </p:nvGraphicFramePr>
        <p:xfrm>
          <a:off x="2691288" y="1523975"/>
          <a:ext cx="3000000" cy="3000000"/>
        </p:xfrm>
        <a:graphic>
          <a:graphicData uri="http://schemas.openxmlformats.org/drawingml/2006/table">
            <a:tbl>
              <a:tblPr>
                <a:noFill/>
                <a:tableStyleId>{D5A61965-A3D1-4717-9202-E586F461C878}</a:tableStyleId>
              </a:tblPr>
              <a:tblGrid>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tblGrid>
              <a:tr h="123725">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23">
                  <a:txBody>
                    <a:bodyPr/>
                    <a:lstStyle/>
                    <a:p>
                      <a:pPr indent="0" lvl="0" marL="0" rtl="0" algn="ctr">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FF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1">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a:t>
                      </a:r>
                      <a:r>
                        <a:rPr lang="en" sz="1800">
                          <a:solidFill>
                            <a:srgbClr val="FFFFFF"/>
                          </a:solidFill>
                          <a:latin typeface="Roboto"/>
                          <a:ea typeface="Roboto"/>
                          <a:cs typeface="Roboto"/>
                          <a:sym typeface="Roboto"/>
                        </a:rPr>
                        <a:t>WIDTH</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HALF WIDTH</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r>
              <a:tr h="1134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7">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TWO 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5">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3</a:t>
                      </a:r>
                      <a:r>
                        <a:rPr lang="en" sz="1800">
                          <a:solidFill>
                            <a:srgbClr val="FFFFFF"/>
                          </a:solidFill>
                          <a:latin typeface="Roboto"/>
                          <a:ea typeface="Roboto"/>
                          <a:cs typeface="Roboto"/>
                          <a:sym typeface="Roboto"/>
                        </a:rPr>
                        <a:t>/4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5">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19">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10 Column</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bl>
          </a:graphicData>
        </a:graphic>
      </p:graphicFrame>
      <p:sp>
        <p:nvSpPr>
          <p:cNvPr id="1611" name="Google Shape;161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17" name="Google Shape;1617;p120"/>
          <p:cNvSpPr txBox="1"/>
          <p:nvPr>
            <p:ph idx="1" type="subTitle"/>
          </p:nvPr>
        </p:nvSpPr>
        <p:spPr>
          <a:xfrm>
            <a:off x="0" y="675975"/>
            <a:ext cx="9144000" cy="3879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Bootstrap grid is made up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elements is implemented by creating a </a:t>
            </a:r>
            <a:r>
              <a:rPr b="1" lang="en">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0"/>
          <p:cNvSpPr txBox="1"/>
          <p:nvPr>
            <p:ph idx="1"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Containers</a:t>
            </a:r>
            <a:r>
              <a:rPr lang="en"/>
              <a:t>—w</a:t>
            </a:r>
            <a:r>
              <a:rPr lang="en"/>
              <a:t>rap around the entire grid</a:t>
            </a:r>
            <a:endParaRPr/>
          </a:p>
        </p:txBody>
      </p:sp>
      <p:sp>
        <p:nvSpPr>
          <p:cNvPr id="1620" name="Google Shape;1620;p12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0"/>
          <p:cNvSpPr txBox="1"/>
          <p:nvPr>
            <p:ph idx="2"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Rows</a:t>
            </a:r>
            <a:r>
              <a:rPr lang="en"/>
              <a:t>—defined first and are just rows</a:t>
            </a:r>
            <a:endParaRPr/>
          </a:p>
        </p:txBody>
      </p:sp>
      <p:sp>
        <p:nvSpPr>
          <p:cNvPr id="1623" name="Google Shape;1623;p120"/>
          <p:cNvSpPr txBox="1"/>
          <p:nvPr>
            <p:ph idx="3"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Columns</a:t>
            </a:r>
            <a:r>
              <a:rPr lang="en"/>
              <a:t>—defined within rows and specify the columns. The sum total of all columns within a row </a:t>
            </a:r>
            <a:r>
              <a:rPr b="1" lang="en"/>
              <a:t>must </a:t>
            </a:r>
            <a:r>
              <a:rPr lang="en"/>
              <a:t>add up to 12. </a:t>
            </a:r>
            <a:endParaRPr/>
          </a:p>
        </p:txBody>
      </p:sp>
      <p:pic>
        <p:nvPicPr>
          <p:cNvPr id="1624" name="Google Shape;1624;p120"/>
          <p:cNvPicPr preferRelativeResize="0"/>
          <p:nvPr/>
        </p:nvPicPr>
        <p:blipFill rotWithShape="1">
          <a:blip r:embed="rId3">
            <a:alphaModFix/>
          </a:blip>
          <a:srcRect b="1830" l="0" r="0" t="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4">
            <a:alphaModFix/>
          </a:blip>
          <a:srcRect b="1830" l="0" r="0" t="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5">
            <a:alphaModFix/>
          </a:blip>
          <a:srcRect b="1830" l="0" r="0" t="1830"/>
          <a:stretch/>
        </p:blipFill>
        <p:spPr>
          <a:xfrm>
            <a:off x="429768" y="2701248"/>
            <a:ext cx="785566" cy="606900"/>
          </a:xfrm>
          <a:prstGeom prst="rect">
            <a:avLst/>
          </a:prstGeom>
          <a:noFill/>
          <a:ln>
            <a:noFill/>
          </a:ln>
        </p:spPr>
      </p:pic>
      <p:sp>
        <p:nvSpPr>
          <p:cNvPr id="1627" name="Google Shape;1627;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087" name="Google Shape;108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8" name="Google Shape;108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3000000" cy="3000000"/>
        </p:xfrm>
        <a:graphic>
          <a:graphicData uri="http://schemas.openxmlformats.org/drawingml/2006/table">
            <a:tbl>
              <a:tblPr>
                <a:noFill/>
                <a:tableStyleId>{D5A61965-A3D1-4717-9202-E586F461C878}</a:tableStyleId>
              </a:tblPr>
              <a:tblGrid>
                <a:gridCol w="365825"/>
                <a:gridCol w="365825"/>
                <a:gridCol w="1454000"/>
                <a:gridCol w="365825"/>
                <a:gridCol w="1391675"/>
                <a:gridCol w="382850"/>
                <a:gridCol w="1393475"/>
                <a:gridCol w="382850"/>
                <a:gridCol w="1392125"/>
                <a:gridCol w="365825"/>
                <a:gridCol w="365825"/>
              </a:tblGrid>
              <a:tr h="432050">
                <a:tc gridSpan="10">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a:t>
                      </a:r>
                      <a:r>
                        <a:rPr lang="en" sz="1500">
                          <a:solidFill>
                            <a:schemeClr val="dk1"/>
                          </a:solidFill>
                          <a:latin typeface="Roboto Medium"/>
                          <a:ea typeface="Roboto Medium"/>
                          <a:cs typeface="Roboto Medium"/>
                          <a:sym typeface="Roboto Medium"/>
                        </a:rPr>
                        <a:t>Row #1</a:t>
                      </a:r>
                      <a:endParaRPr sz="600">
                        <a:solidFill>
                          <a:schemeClr val="dk1"/>
                        </a:solidFill>
                        <a:latin typeface="Roboto Medium"/>
                        <a:ea typeface="Roboto Medium"/>
                        <a:cs typeface="Roboto Medium"/>
                        <a:sym typeface="Roboto Medium"/>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rowSpan="4">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9">
                  <a:txBody>
                    <a:bodyPr/>
                    <a:lstStyle/>
                    <a:p>
                      <a:pPr indent="0" lvl="0" marL="0" rtl="0" algn="l">
                        <a:spcBef>
                          <a:spcPts val="0"/>
                        </a:spcBef>
                        <a:spcAft>
                          <a:spcPts val="0"/>
                        </a:spcAft>
                        <a:buClr>
                          <a:schemeClr val="dk1"/>
                        </a:buClr>
                        <a:buFont typeface="Arial"/>
                        <a:buNone/>
                      </a:pPr>
                      <a:r>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solidFill>
                          <a:srgbClr val="FF00FF"/>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vMerge="1"/>
                <a:tc vMerge="1"/>
                <a:tc vMerge="1"/>
                <a:tc vMerge="1"/>
                <a:tc vMerge="1"/>
                <a:tc vMerge="1"/>
                <a:tc vMerge="1"/>
                <a:tc vMerge="1"/>
                <a:tc vMerge="1"/>
                <a:tc vMerge="1"/>
              </a:tr>
              <a:tr h="1307200">
                <a:tc vMerge="1"/>
                <a:tc vMerge="1"/>
                <a:tc vMerge="1"/>
                <a:tc vMerge="1"/>
                <a:tc vMerge="1"/>
                <a:tc vMerge="1"/>
                <a:tc vMerge="1"/>
                <a:tc vMerge="1"/>
                <a:tc vMerge="1"/>
                <a:tc vMerge="1"/>
                <a:tc vMerge="1"/>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9">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634" name="Google Shape;1634;p121"/>
          <p:cNvSpPr txBox="1"/>
          <p:nvPr/>
        </p:nvSpPr>
        <p:spPr>
          <a:xfrm>
            <a:off x="248225" y="751350"/>
            <a:ext cx="19377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t>Group Activity </a:t>
            </a:r>
            <a:r>
              <a:rPr lang="en" sz="3000">
                <a:latin typeface="Roboto Light"/>
                <a:ea typeface="Roboto Light"/>
                <a:cs typeface="Roboto Light"/>
                <a:sym typeface="Roboto Light"/>
              </a:rPr>
              <a:t>(2 people)</a:t>
            </a:r>
            <a:r>
              <a:rPr b="1" lang="en" sz="3000"/>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
        <p:nvSpPr>
          <p:cNvPr id="1641" name="Google Shape;164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42" name="Google Shape;1642;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Discuss Containers, Rows, and Columns</a:t>
            </a:r>
            <a:endParaRPr>
              <a:latin typeface="Roboto Light"/>
              <a:ea typeface="Roboto Light"/>
              <a:cs typeface="Roboto Light"/>
              <a:sym typeface="Roboto Light"/>
            </a:endParaRPr>
          </a:p>
        </p:txBody>
      </p:sp>
      <p:sp>
        <p:nvSpPr>
          <p:cNvPr id="1648" name="Google Shape;1648;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Turn to your neighbor and explain to one another:</a:t>
            </a:r>
            <a:endParaRPr/>
          </a:p>
        </p:txBody>
      </p:sp>
      <p:sp>
        <p:nvSpPr>
          <p:cNvPr id="1649" name="Google Shape;1649;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650" name="Google Shape;1650;p123"/>
          <p:cNvSpPr/>
          <p:nvPr/>
        </p:nvSpPr>
        <p:spPr>
          <a:xfrm>
            <a:off x="1346400" y="12923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3"/>
          <p:cNvSpPr txBox="1"/>
          <p:nvPr>
            <p:ph idx="1" type="subTitle"/>
          </p:nvPr>
        </p:nvSpPr>
        <p:spPr>
          <a:xfrm>
            <a:off x="-18450" y="13115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relationship between </a:t>
            </a:r>
            <a:r>
              <a:rPr b="1" lang="en"/>
              <a:t>containers</a:t>
            </a:r>
            <a:r>
              <a:rPr lang="en"/>
              <a:t>, </a:t>
            </a:r>
            <a:r>
              <a:rPr b="1" lang="en"/>
              <a:t>rows</a:t>
            </a:r>
            <a:r>
              <a:rPr lang="en"/>
              <a:t>, and </a:t>
            </a:r>
            <a:r>
              <a:rPr b="1" lang="en"/>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3"/>
          <p:cNvSpPr/>
          <p:nvPr/>
        </p:nvSpPr>
        <p:spPr>
          <a:xfrm>
            <a:off x="1346400" y="29873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3"/>
          <p:cNvSpPr txBox="1"/>
          <p:nvPr>
            <p:ph idx="2" type="subTitle"/>
          </p:nvPr>
        </p:nvSpPr>
        <p:spPr>
          <a:xfrm>
            <a:off x="-18450" y="21470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syntax for each.</a:t>
            </a:r>
            <a:endParaRPr/>
          </a:p>
        </p:txBody>
      </p:sp>
      <p:sp>
        <p:nvSpPr>
          <p:cNvPr id="1664" name="Google Shape;1664;p123"/>
          <p:cNvSpPr txBox="1"/>
          <p:nvPr>
            <p:ph idx="3" type="subTitle"/>
          </p:nvPr>
        </p:nvSpPr>
        <p:spPr>
          <a:xfrm>
            <a:off x="-6150" y="29897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specific syntax details for columns.</a:t>
            </a:r>
            <a:endParaRPr/>
          </a:p>
        </p:txBody>
      </p:sp>
      <p:sp>
        <p:nvSpPr>
          <p:cNvPr id="1665" name="Google Shape;166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2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Grids</a:t>
            </a:r>
            <a:endParaRPr/>
          </a:p>
        </p:txBody>
      </p:sp>
      <p:sp>
        <p:nvSpPr>
          <p:cNvPr id="1671" name="Google Shape;167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2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Coding Grids</a:t>
            </a:r>
            <a:endParaRPr/>
          </a:p>
        </p:txBody>
      </p:sp>
      <p:sp>
        <p:nvSpPr>
          <p:cNvPr id="1677" name="Google Shape;167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b="0" l="0" r="0" t="0"/>
          <a:stretch/>
        </p:blipFill>
        <p:spPr>
          <a:xfrm>
            <a:off x="1360155" y="1084598"/>
            <a:ext cx="6423699" cy="3770977"/>
          </a:xfrm>
          <a:prstGeom prst="rect">
            <a:avLst/>
          </a:prstGeom>
          <a:noFill/>
          <a:ln>
            <a:noFill/>
          </a:ln>
        </p:spPr>
      </p:pic>
      <p:sp>
        <p:nvSpPr>
          <p:cNvPr id="1683" name="Google Shape;1683;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84" name="Google Shape;1684;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b="0" l="0" r="0" t="0"/>
          <a:stretch/>
        </p:blipFill>
        <p:spPr>
          <a:xfrm>
            <a:off x="1682250" y="1199388"/>
            <a:ext cx="5779500" cy="1321950"/>
          </a:xfrm>
          <a:prstGeom prst="rect">
            <a:avLst/>
          </a:prstGeom>
          <a:noFill/>
          <a:ln>
            <a:noFill/>
          </a:ln>
        </p:spPr>
      </p:pic>
      <p:sp>
        <p:nvSpPr>
          <p:cNvPr id="1691" name="Google Shape;169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92" name="Google Shape;1692;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b="0" l="0" r="0" t="0"/>
          <a:stretch/>
        </p:blipFill>
        <p:spPr>
          <a:xfrm>
            <a:off x="2362900" y="2368950"/>
            <a:ext cx="3917849" cy="2299951"/>
          </a:xfrm>
          <a:prstGeom prst="rect">
            <a:avLst/>
          </a:prstGeom>
          <a:noFill/>
          <a:ln>
            <a:noFill/>
          </a:ln>
        </p:spPr>
      </p:pic>
      <p:sp>
        <p:nvSpPr>
          <p:cNvPr id="1694" name="Google Shape;1694;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b="0" l="0" r="0" t="0"/>
          <a:stretch/>
        </p:blipFill>
        <p:spPr>
          <a:xfrm>
            <a:off x="1213501" y="1806900"/>
            <a:ext cx="6717000" cy="1204372"/>
          </a:xfrm>
          <a:prstGeom prst="rect">
            <a:avLst/>
          </a:prstGeom>
          <a:noFill/>
          <a:ln>
            <a:noFill/>
          </a:ln>
        </p:spPr>
      </p:pic>
      <p:sp>
        <p:nvSpPr>
          <p:cNvPr id="1700" name="Google Shape;1700;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Containers</a:t>
            </a:r>
            <a:endParaRPr/>
          </a:p>
        </p:txBody>
      </p:sp>
      <p:sp>
        <p:nvSpPr>
          <p:cNvPr id="1701" name="Google Shape;1701;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i="1" lang="en"/>
              <a:t>container</a:t>
            </a:r>
            <a:r>
              <a:rPr lang="en"/>
              <a:t> is the box the entire grid sits inside.</a:t>
            </a:r>
            <a:endParaRPr/>
          </a:p>
        </p:txBody>
      </p:sp>
      <p:sp>
        <p:nvSpPr>
          <p:cNvPr id="1702" name="Google Shape;170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b="0" l="0" r="0" t="0"/>
          <a:stretch/>
        </p:blipFill>
        <p:spPr>
          <a:xfrm>
            <a:off x="1540450" y="1518750"/>
            <a:ext cx="5925808" cy="2868007"/>
          </a:xfrm>
          <a:prstGeom prst="rect">
            <a:avLst/>
          </a:prstGeom>
          <a:noFill/>
          <a:ln>
            <a:noFill/>
          </a:ln>
        </p:spPr>
      </p:pic>
      <p:sp>
        <p:nvSpPr>
          <p:cNvPr id="1708" name="Google Shape;170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Rows</a:t>
            </a:r>
            <a:endParaRPr/>
          </a:p>
        </p:txBody>
      </p:sp>
      <p:sp>
        <p:nvSpPr>
          <p:cNvPr id="1709" name="Google Shape;1709;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R</a:t>
            </a:r>
            <a:r>
              <a:rPr i="1" lang="en"/>
              <a:t>ows</a:t>
            </a:r>
            <a:r>
              <a:rPr lang="en"/>
              <a:t> are the rows we talked about earlier.</a:t>
            </a:r>
            <a:endParaRPr/>
          </a:p>
        </p:txBody>
      </p:sp>
      <p:sp>
        <p:nvSpPr>
          <p:cNvPr id="1710" name="Google Shape;171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b="0" l="0" r="0" t="0"/>
          <a:stretch/>
        </p:blipFill>
        <p:spPr>
          <a:xfrm>
            <a:off x="2433425" y="1914969"/>
            <a:ext cx="4229100" cy="2901919"/>
          </a:xfrm>
          <a:prstGeom prst="rect">
            <a:avLst/>
          </a:prstGeom>
          <a:noFill/>
          <a:ln>
            <a:noFill/>
          </a:ln>
        </p:spPr>
      </p:pic>
      <p:sp>
        <p:nvSpPr>
          <p:cNvPr id="1716" name="Google Shape;1716;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sp>
        <p:nvSpPr>
          <p:cNvPr id="1717" name="Google Shape;1717;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i="1" lang="en"/>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Col</a:t>
            </a:r>
            <a:r>
              <a:rPr lang="en"/>
              <a:t>: </a:t>
            </a:r>
            <a:r>
              <a:rPr lang="en"/>
              <a:t>column</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sz</a:t>
            </a:r>
            <a:r>
              <a:rPr lang="en"/>
              <a:t>:</a:t>
            </a:r>
            <a:r>
              <a:rPr b="1" lang="en"/>
              <a:t> </a:t>
            </a:r>
            <a:r>
              <a:rPr lang="en"/>
              <a:t>viewing size (in this case, medium)</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a:t>
            </a:r>
            <a:r>
              <a:rPr lang="en"/>
              <a:t>: number of “columns taken” out of 12 (in this case, 4 out of 12)</a:t>
            </a:r>
            <a:endParaRPr/>
          </a:p>
          <a:p>
            <a:pPr indent="0" lvl="0" marL="0" rtl="0" algn="l">
              <a:spcBef>
                <a:spcPts val="0"/>
              </a:spcBef>
              <a:spcAft>
                <a:spcPts val="0"/>
              </a:spcAft>
              <a:buNone/>
            </a:pPr>
            <a:r>
              <a:t/>
            </a:r>
            <a:endParaRPr/>
          </a:p>
        </p:txBody>
      </p:sp>
      <p:sp>
        <p:nvSpPr>
          <p:cNvPr id="1718" name="Google Shape;171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t>
            </a:r>
            <a:r>
              <a:rPr lang="en"/>
              <a:t>Objectives</a:t>
            </a:r>
            <a:endParaRPr/>
          </a:p>
        </p:txBody>
      </p:sp>
      <p:sp>
        <p:nvSpPr>
          <p:cNvPr id="1094" name="Google Shape;109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95" name="Google Shape;1095;p6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8"/>
          <p:cNvSpPr txBox="1"/>
          <p:nvPr>
            <p:ph idx="1"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use the </a:t>
            </a:r>
            <a:r>
              <a:rPr b="1" lang="en"/>
              <a:t>Bootstrap CSS Framework</a:t>
            </a:r>
            <a:r>
              <a:rPr lang="en"/>
              <a:t> to create layouts.</a:t>
            </a:r>
            <a:endParaRPr/>
          </a:p>
        </p:txBody>
      </p:sp>
      <p:sp>
        <p:nvSpPr>
          <p:cNvPr id="1106" name="Google Shape;1106;p6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a:t>
            </a:r>
            <a:r>
              <a:rPr b="1" lang="en"/>
              <a:t>media queries</a:t>
            </a:r>
            <a:r>
              <a:rPr lang="en"/>
              <a:t> for mobile responsive websites.</a:t>
            </a:r>
            <a:endParaRPr/>
          </a:p>
        </p:txBody>
      </p:sp>
      <p:sp>
        <p:nvSpPr>
          <p:cNvPr id="1109" name="Google Shape;1109;p68"/>
          <p:cNvSpPr txBox="1"/>
          <p:nvPr>
            <p:ph idx="3"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the </a:t>
            </a:r>
            <a:r>
              <a:rPr b="1" lang="en">
                <a:latin typeface="Courier New"/>
                <a:ea typeface="Courier New"/>
                <a:cs typeface="Courier New"/>
                <a:sym typeface="Courier New"/>
              </a:rPr>
              <a:t>meta</a:t>
            </a:r>
            <a:r>
              <a:rPr lang="en"/>
              <a:t> tag to make sure all devices are displaying webpages optimally for their </a:t>
            </a:r>
            <a:r>
              <a:rPr b="1" lang="en"/>
              <a:t>viewport</a:t>
            </a:r>
            <a:r>
              <a:rPr lang="en"/>
              <a:t>.</a:t>
            </a:r>
            <a:endParaRPr/>
          </a:p>
        </p:txBody>
      </p:sp>
      <p:sp>
        <p:nvSpPr>
          <p:cNvPr id="1110" name="Google Shape;111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25" name="Google Shape;1725;p13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31" name="Google Shape;1731;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732" name="Google Shape;1732;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indent="0" lvl="0" marL="0" rtl="0" algn="l">
              <a:spcBef>
                <a:spcPts val="0"/>
              </a:spcBef>
              <a:spcAft>
                <a:spcPts val="0"/>
              </a:spcAft>
              <a:buNone/>
            </a:pPr>
            <a:r>
              <a:t/>
            </a:r>
            <a:endParaRPr/>
          </a:p>
        </p:txBody>
      </p:sp>
      <p:sp>
        <p:nvSpPr>
          <p:cNvPr id="1733" name="Google Shape;1733;p13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32"/>
          <p:cNvSpPr txBox="1"/>
          <p:nvPr>
            <p:ph idx="1" type="subTitle"/>
          </p:nvPr>
        </p:nvSpPr>
        <p:spPr>
          <a:xfrm>
            <a:off x="12450" y="127465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Before you start coding, s</a:t>
            </a:r>
            <a:r>
              <a:rPr lang="en">
                <a:solidFill>
                  <a:schemeClr val="dk1"/>
                </a:solidFill>
              </a:rPr>
              <a:t>pend</a:t>
            </a:r>
            <a:r>
              <a:rPr lang="en">
                <a:solidFill>
                  <a:schemeClr val="dk1"/>
                </a:solidFill>
              </a:rPr>
              <a:t> some time drawing the grid layout.</a:t>
            </a:r>
            <a:endParaRPr/>
          </a:p>
        </p:txBody>
      </p:sp>
      <p:sp>
        <p:nvSpPr>
          <p:cNvPr id="1739" name="Google Shape;1739;p1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1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1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1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32"/>
          <p:cNvSpPr txBox="1"/>
          <p:nvPr>
            <p:ph idx="2" type="subTitle"/>
          </p:nvPr>
        </p:nvSpPr>
        <p:spPr>
          <a:xfrm>
            <a:off x="12300" y="1858825"/>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Count the number of rows and columns.</a:t>
            </a:r>
            <a:endParaRPr/>
          </a:p>
        </p:txBody>
      </p:sp>
      <p:sp>
        <p:nvSpPr>
          <p:cNvPr id="1756" name="Google Shape;1756;p132"/>
          <p:cNvSpPr txBox="1"/>
          <p:nvPr>
            <p:ph idx="3" type="subTitle"/>
          </p:nvPr>
        </p:nvSpPr>
        <p:spPr>
          <a:xfrm>
            <a:off x="-12350" y="24399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Use the Bootstrap grid syntax to code it out.</a:t>
            </a:r>
            <a:endParaRPr/>
          </a:p>
        </p:txBody>
      </p:sp>
      <p:sp>
        <p:nvSpPr>
          <p:cNvPr id="1757" name="Google Shape;1757;p132"/>
          <p:cNvSpPr txBox="1"/>
          <p:nvPr>
            <p:ph idx="4"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p:nvPr>
            <p:ph idx="5" type="subTitle"/>
          </p:nvPr>
        </p:nvSpPr>
        <p:spPr>
          <a:xfrm>
            <a:off x="12525" y="362210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You can use the Ipsum </a:t>
            </a:r>
            <a:r>
              <a:rPr lang="en">
                <a:solidFill>
                  <a:schemeClr val="dk1"/>
                </a:solidFill>
              </a:rPr>
              <a:t>Generator</a:t>
            </a:r>
            <a:r>
              <a:rPr lang="en">
                <a:solidFill>
                  <a:schemeClr val="dk1"/>
                </a:solidFill>
              </a:rPr>
              <a:t>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b="0" l="0" r="0" t="0"/>
          <a:stretch/>
        </p:blipFill>
        <p:spPr>
          <a:xfrm>
            <a:off x="355939" y="1183053"/>
            <a:ext cx="6624995" cy="2934636"/>
          </a:xfrm>
          <a:prstGeom prst="rect">
            <a:avLst/>
          </a:prstGeom>
          <a:noFill/>
          <a:ln>
            <a:noFill/>
          </a:ln>
        </p:spPr>
      </p:pic>
      <p:sp>
        <p:nvSpPr>
          <p:cNvPr id="1764" name="Google Shape;1764;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a:t>
            </a:r>
            <a:endParaRPr/>
          </a:p>
        </p:txBody>
      </p:sp>
      <p:sp>
        <p:nvSpPr>
          <p:cNvPr id="1765" name="Google Shape;1765;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766" name="Google Shape;1766;p13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indent="0" lvl="0" marL="0" rtl="0" algn="r">
              <a:spcBef>
                <a:spcPts val="0"/>
              </a:spcBef>
              <a:spcAft>
                <a:spcPts val="0"/>
              </a:spcAft>
              <a:buNone/>
            </a:pPr>
            <a:r>
              <a:t/>
            </a:r>
            <a:endParaRPr/>
          </a:p>
        </p:txBody>
      </p:sp>
      <p:sp>
        <p:nvSpPr>
          <p:cNvPr id="1767" name="Google Shape;176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sp>
        <p:nvSpPr>
          <p:cNvPr id="1772" name="Google Shape;1772;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Bootstrap Layouts</a:t>
            </a:r>
            <a:endParaRPr/>
          </a:p>
        </p:txBody>
      </p:sp>
      <p:sp>
        <p:nvSpPr>
          <p:cNvPr id="1773" name="Google Shape;1773;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13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Wireframe Layout </a:t>
            </a:r>
            <a:endParaRPr/>
          </a:p>
        </p:txBody>
      </p:sp>
      <p:sp>
        <p:nvSpPr>
          <p:cNvPr id="1779" name="Google Shape;1779;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3" name="Shape 1783"/>
        <p:cNvGrpSpPr/>
        <p:nvPr/>
      </p:nvGrpSpPr>
      <p:grpSpPr>
        <a:xfrm>
          <a:off x="0" y="0"/>
          <a:ext cx="0" cy="0"/>
          <a:chOff x="0" y="0"/>
          <a:chExt cx="0" cy="0"/>
        </a:xfrm>
      </p:grpSpPr>
      <p:sp>
        <p:nvSpPr>
          <p:cNvPr id="1784" name="Google Shape;178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85" name="Google Shape;1785;p136"/>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1786" name="Google Shape;1786;p136"/>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Challenge:</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Google Shape;179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92" name="Google Shape;1792;p13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Be sure to include the following elements:</a:t>
            </a:r>
            <a:endParaRPr b="1">
              <a:solidFill>
                <a:schemeClr val="dk1"/>
              </a:solidFill>
            </a:endParaRPr>
          </a:p>
          <a:p>
            <a:pPr indent="0" lvl="0" marL="0" rtl="0" algn="l">
              <a:spcBef>
                <a:spcPts val="0"/>
              </a:spcBef>
              <a:spcAft>
                <a:spcPts val="0"/>
              </a:spcAft>
              <a:buNone/>
            </a:pPr>
            <a:r>
              <a:t/>
            </a:r>
            <a:endParaRPr/>
          </a:p>
        </p:txBody>
      </p:sp>
      <p:sp>
        <p:nvSpPr>
          <p:cNvPr id="1794" name="Google Shape;1794;p13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7"/>
          <p:cNvSpPr txBox="1"/>
          <p:nvPr>
            <p:ph idx="1" type="subTitle"/>
          </p:nvPr>
        </p:nvSpPr>
        <p:spPr>
          <a:xfrm>
            <a:off x="-12150" y="1579450"/>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7"/>
          <p:cNvSpPr/>
          <p:nvPr/>
        </p:nvSpPr>
        <p:spPr>
          <a:xfrm>
            <a:off x="1141350" y="272477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7"/>
          <p:cNvSpPr/>
          <p:nvPr/>
        </p:nvSpPr>
        <p:spPr>
          <a:xfrm>
            <a:off x="1141350" y="33158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7"/>
          <p:cNvSpPr txBox="1"/>
          <p:nvPr>
            <p:ph idx="2" type="subTitle"/>
          </p:nvPr>
        </p:nvSpPr>
        <p:spPr>
          <a:xfrm>
            <a:off x="-12200" y="27447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Sidebar card</a:t>
            </a:r>
            <a:endParaRPr/>
          </a:p>
        </p:txBody>
      </p:sp>
      <p:sp>
        <p:nvSpPr>
          <p:cNvPr id="1801" name="Google Shape;1801;p137"/>
          <p:cNvSpPr txBox="1"/>
          <p:nvPr>
            <p:ph idx="3" type="subTitle"/>
          </p:nvPr>
        </p:nvSpPr>
        <p:spPr>
          <a:xfrm>
            <a:off x="-12250" y="3335825"/>
            <a:ext cx="65511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b="1830" l="0" r="0" t="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4">
            <a:alphaModFix/>
          </a:blip>
          <a:srcRect b="1820" l="0" r="0" t="183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b="1830" l="0" r="0" t="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5">
            <a:alphaModFix/>
          </a:blip>
          <a:srcRect b="1820" l="0" r="0" t="1830"/>
          <a:stretch/>
        </p:blipFill>
        <p:spPr>
          <a:xfrm>
            <a:off x="429768" y="3345785"/>
            <a:ext cx="577804" cy="446400"/>
          </a:xfrm>
          <a:prstGeom prst="rect">
            <a:avLst/>
          </a:prstGeom>
          <a:noFill/>
          <a:ln>
            <a:noFill/>
          </a:ln>
        </p:spPr>
      </p:pic>
      <p:sp>
        <p:nvSpPr>
          <p:cNvPr id="1806" name="Google Shape;1806;p137"/>
          <p:cNvSpPr txBox="1"/>
          <p:nvPr>
            <p:ph idx="4" type="subTitle"/>
          </p:nvPr>
        </p:nvSpPr>
        <p:spPr>
          <a:xfrm>
            <a:off x="-12050" y="2163625"/>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7"/>
          <p:cNvSpPr txBox="1"/>
          <p:nvPr>
            <p:ph idx="5" type="subTitle"/>
          </p:nvPr>
        </p:nvSpPr>
        <p:spPr>
          <a:xfrm>
            <a:off x="-12150" y="39225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6">
            <a:alphaModFix/>
          </a:blip>
          <a:srcRect b="238" l="0" r="0" t="228"/>
          <a:stretch/>
        </p:blipFill>
        <p:spPr>
          <a:xfrm>
            <a:off x="429868" y="3932485"/>
            <a:ext cx="577805" cy="446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Google Shape;1814;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15" name="Google Shape;1815;p13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indent="0" lvl="0" marL="0" rtl="0" algn="l">
              <a:spcBef>
                <a:spcPts val="0"/>
              </a:spcBef>
              <a:spcAft>
                <a:spcPts val="0"/>
              </a:spcAft>
              <a:buNone/>
            </a:pPr>
            <a:r>
              <a:t/>
            </a:r>
            <a:endParaRPr/>
          </a:p>
        </p:txBody>
      </p:sp>
      <p:sp>
        <p:nvSpPr>
          <p:cNvPr id="1824" name="Google Shape;1824;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25" name="Google Shape;182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26" name="Google Shape;1826;p13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reverse the order (i.</a:t>
            </a:r>
            <a:r>
              <a:rPr b="1" lang="en" sz="1200">
                <a:solidFill>
                  <a:schemeClr val="dk1"/>
                </a:solidFill>
              </a:rPr>
              <a:t>e</a:t>
            </a:r>
            <a:r>
              <a:rPr b="1" lang="en" sz="1200">
                <a:solidFill>
                  <a:schemeClr val="dk1"/>
                </a:solidFill>
              </a:rPr>
              <a:t>.,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6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Focus!</a:t>
            </a:r>
            <a:endParaRPr b="1"/>
          </a:p>
          <a:p>
            <a:pPr indent="0" lvl="0" marL="0" rtl="0" algn="l">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14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Responsiveness (HW)</a:t>
            </a:r>
            <a:endParaRPr/>
          </a:p>
        </p:txBody>
      </p:sp>
      <p:sp>
        <p:nvSpPr>
          <p:cNvPr id="1841" name="Google Shape;1841;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Google Shape;1846;p142"/>
          <p:cNvSpPr txBox="1"/>
          <p:nvPr>
            <p:ph type="title"/>
          </p:nvPr>
        </p:nvSpPr>
        <p:spPr>
          <a:xfrm>
            <a:off x="2544050" y="13932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Pay Attention</a:t>
            </a:r>
            <a:r>
              <a:rPr b="1" lang="en"/>
              <a:t>!</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847" name="Google Shape;184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Media Queries</a:t>
            </a:r>
            <a:endParaRPr/>
          </a:p>
        </p:txBody>
      </p:sp>
      <p:sp>
        <p:nvSpPr>
          <p:cNvPr id="1853" name="Google Shape;1853;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54" name="Google Shape;1854;p14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Media queries</a:t>
            </a:r>
            <a:r>
              <a:rPr lang="en"/>
              <a:t> define how CSS styles are applied in relation to the characteristics of the device viewport.</a:t>
            </a:r>
            <a:endParaRPr/>
          </a:p>
        </p:txBody>
      </p:sp>
      <p:sp>
        <p:nvSpPr>
          <p:cNvPr id="1855" name="Google Shape;1855;p14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Bootstrap uses media queries extensively to help you create mobile-responsive websites. </a:t>
            </a:r>
            <a:endParaRPr/>
          </a:p>
        </p:txBody>
      </p:sp>
      <p:sp>
        <p:nvSpPr>
          <p:cNvPr id="1857" name="Google Shape;1857;p14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But remember! Media queries must be declared last.</a:t>
            </a:r>
            <a:endParaRPr/>
          </a:p>
        </p:txBody>
      </p:sp>
      <p:sp>
        <p:nvSpPr>
          <p:cNvPr id="1858" name="Google Shape;1858;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14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Media Queries</a:t>
            </a:r>
            <a:endParaRPr/>
          </a:p>
        </p:txBody>
      </p:sp>
      <p:sp>
        <p:nvSpPr>
          <p:cNvPr id="1864" name="Google Shape;186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Explain Media Queries</a:t>
            </a:r>
            <a:endParaRPr/>
          </a:p>
        </p:txBody>
      </p:sp>
      <p:sp>
        <p:nvSpPr>
          <p:cNvPr id="1870" name="Google Shape;1870;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Explain to your partner what the following CSS code does:</a:t>
            </a:r>
            <a:endParaRPr/>
          </a:p>
        </p:txBody>
      </p:sp>
      <p:sp>
        <p:nvSpPr>
          <p:cNvPr id="1871" name="Google Shape;1871;p1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2 Minutes</a:t>
            </a:r>
            <a:endParaRPr/>
          </a:p>
        </p:txBody>
      </p:sp>
      <p:sp>
        <p:nvSpPr>
          <p:cNvPr id="1872" name="Google Shape;1872;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a:t>
            </a:r>
            <a:r>
              <a:rPr lang="en" sz="2200">
                <a:solidFill>
                  <a:srgbClr val="00FF00"/>
                </a:solidFill>
                <a:latin typeface="Inconsolata"/>
                <a:ea typeface="Inconsolata"/>
                <a:cs typeface="Inconsolata"/>
                <a:sym typeface="Inconsolata"/>
              </a:rPr>
              <a:t>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t>
            </a:r>
            <a:r>
              <a:rPr lang="en" sz="2200">
                <a:solidFill>
                  <a:srgbClr val="00FFFF"/>
                </a:solidFill>
                <a:latin typeface="Inconsolata"/>
                <a:ea typeface="Inconsolata"/>
                <a:cs typeface="Inconsolata"/>
                <a:sym typeface="Inconsolata"/>
              </a:rPr>
              <a:t>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457200" lvl="0" marL="0" rtl="0" algn="l">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indent="0" lvl="0" marL="0" rtl="0" algn="l">
              <a:spcBef>
                <a:spcPts val="1200"/>
              </a:spcBef>
              <a:spcAft>
                <a:spcPts val="1200"/>
              </a:spcAft>
              <a:buNone/>
            </a:pPr>
            <a:r>
              <a:t/>
            </a:r>
            <a:endParaRPr sz="2200">
              <a:solidFill>
                <a:srgbClr val="FFFFFF"/>
              </a:solidFill>
              <a:latin typeface="Inconsolata"/>
              <a:ea typeface="Inconsolata"/>
              <a:cs typeface="Inconsolata"/>
              <a:sym typeface="Inconsolat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146"/>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(Follow the steps sent to you via Slack)</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79" name="Google Shape;1879;p14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880" name="Google Shape;1880;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47"/>
          <p:cNvSpPr txBox="1"/>
          <p:nvPr>
            <p:ph idx="1" type="subTitle"/>
          </p:nvPr>
        </p:nvSpPr>
        <p:spPr>
          <a:xfrm>
            <a:off x="25" y="10908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47"/>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47"/>
          <p:cNvSpPr txBox="1"/>
          <p:nvPr>
            <p:ph idx="2" type="subTitle"/>
          </p:nvPr>
        </p:nvSpPr>
        <p:spPr>
          <a:xfrm>
            <a:off x="-12175" y="1852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p:nvPr>
            <p:ph idx="3" type="subTitle"/>
          </p:nvPr>
        </p:nvSpPr>
        <p:spPr>
          <a:xfrm>
            <a:off x="10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b="1830" l="0" r="0" t="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b="238" l="0" r="0" t="22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5">
            <a:alphaModFix/>
          </a:blip>
          <a:srcRect b="1830" l="0" r="0" t="1830"/>
          <a:stretch/>
        </p:blipFill>
        <p:spPr>
          <a:xfrm>
            <a:off x="429768" y="2625048"/>
            <a:ext cx="785566" cy="606900"/>
          </a:xfrm>
          <a:prstGeom prst="rect">
            <a:avLst/>
          </a:prstGeom>
          <a:noFill/>
          <a:ln>
            <a:noFill/>
          </a:ln>
        </p:spPr>
      </p:pic>
      <p:sp>
        <p:nvSpPr>
          <p:cNvPr id="1895" name="Google Shape;189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b="0" l="0" r="0" t="0"/>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b="0" l="0" r="0" t="0"/>
          <a:stretch/>
        </p:blipFill>
        <p:spPr>
          <a:xfrm>
            <a:off x="458550" y="1133174"/>
            <a:ext cx="2079525" cy="3691100"/>
          </a:xfrm>
          <a:prstGeom prst="rect">
            <a:avLst/>
          </a:prstGeom>
          <a:noFill/>
          <a:ln>
            <a:noFill/>
          </a:ln>
        </p:spPr>
      </p:pic>
      <p:sp>
        <p:nvSpPr>
          <p:cNvPr id="1902" name="Google Shape;1902;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903" name="Google Shape;1903;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Without</a:t>
            </a:r>
            <a:r>
              <a:rPr lang="en"/>
              <a:t> Viewport content scaling			</a:t>
            </a:r>
            <a:r>
              <a:rPr b="1" lang="en"/>
              <a:t>With</a:t>
            </a:r>
            <a:r>
              <a:rPr lang="en"/>
              <a:t> Viewport content scaling</a:t>
            </a:r>
            <a:endParaRPr/>
          </a:p>
        </p:txBody>
      </p:sp>
      <p:sp>
        <p:nvSpPr>
          <p:cNvPr id="1904" name="Google Shape;190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Inclusion</a:t>
            </a:r>
            <a:endParaRPr/>
          </a:p>
        </p:txBody>
      </p:sp>
      <p:sp>
        <p:nvSpPr>
          <p:cNvPr id="1910" name="Google Shape;1910;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Just include this line in the head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include a variety of @media queries for various sized screens.</a:t>
            </a:r>
            <a:endParaRPr/>
          </a:p>
        </p:txBody>
      </p:sp>
      <p:sp>
        <p:nvSpPr>
          <p:cNvPr id="1911" name="Google Shape;1911;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2" name="Google Shape;1912;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5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
        <p:nvSpPr>
          <p:cNvPr id="1921" name="Google Shape;1921;p150"/>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Viewport</a:t>
            </a:r>
            <a:endParaRPr/>
          </a:p>
          <a:p>
            <a:pPr indent="0" lvl="0" marL="0" rtl="0" algn="l">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indent="0" lvl="0" marL="0" rtl="0" algn="l">
              <a:spcBef>
                <a:spcPts val="800"/>
              </a:spcBef>
              <a:spcAft>
                <a:spcPts val="800"/>
              </a:spcAft>
              <a:buNone/>
            </a:pPr>
            <a:r>
              <a:rPr lang="en" sz="1800"/>
              <a:t>Notice how the sites’ displays change. </a:t>
            </a:r>
            <a:endParaRPr sz="1800"/>
          </a:p>
        </p:txBody>
      </p:sp>
      <p:sp>
        <p:nvSpPr>
          <p:cNvPr id="1922" name="Google Shape;192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Recap</a:t>
            </a:r>
            <a:endParaRPr/>
          </a:p>
        </p:txBody>
      </p:sp>
      <p:sp>
        <p:nvSpPr>
          <p:cNvPr id="1123" name="Google Shape;1123;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929" name="Google Shape;192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15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936" name="Google Shape;1936;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